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55"/>
  </p:notesMasterIdLst>
  <p:handoutMasterIdLst>
    <p:handoutMasterId r:id="rId56"/>
  </p:handoutMasterIdLst>
  <p:sldIdLst>
    <p:sldId id="454" r:id="rId2"/>
    <p:sldId id="496" r:id="rId3"/>
    <p:sldId id="460" r:id="rId4"/>
    <p:sldId id="420" r:id="rId5"/>
    <p:sldId id="476" r:id="rId6"/>
    <p:sldId id="491" r:id="rId7"/>
    <p:sldId id="501" r:id="rId8"/>
    <p:sldId id="258" r:id="rId9"/>
    <p:sldId id="492" r:id="rId10"/>
    <p:sldId id="488" r:id="rId11"/>
    <p:sldId id="443" r:id="rId12"/>
    <p:sldId id="422" r:id="rId13"/>
    <p:sldId id="423" r:id="rId14"/>
    <p:sldId id="455" r:id="rId15"/>
    <p:sldId id="456" r:id="rId16"/>
    <p:sldId id="457" r:id="rId17"/>
    <p:sldId id="427" r:id="rId18"/>
    <p:sldId id="458" r:id="rId19"/>
    <p:sldId id="494" r:id="rId20"/>
    <p:sldId id="463" r:id="rId21"/>
    <p:sldId id="466" r:id="rId22"/>
    <p:sldId id="467" r:id="rId23"/>
    <p:sldId id="268" r:id="rId24"/>
    <p:sldId id="425" r:id="rId25"/>
    <p:sldId id="449" r:id="rId26"/>
    <p:sldId id="504" r:id="rId27"/>
    <p:sldId id="495" r:id="rId28"/>
    <p:sldId id="497" r:id="rId29"/>
    <p:sldId id="498" r:id="rId30"/>
    <p:sldId id="499" r:id="rId31"/>
    <p:sldId id="483" r:id="rId32"/>
    <p:sldId id="503" r:id="rId33"/>
    <p:sldId id="468" r:id="rId34"/>
    <p:sldId id="482" r:id="rId35"/>
    <p:sldId id="477" r:id="rId36"/>
    <p:sldId id="485" r:id="rId37"/>
    <p:sldId id="486" r:id="rId38"/>
    <p:sldId id="493" r:id="rId39"/>
    <p:sldId id="267" r:id="rId40"/>
    <p:sldId id="490" r:id="rId41"/>
    <p:sldId id="426" r:id="rId42"/>
    <p:sldId id="475" r:id="rId43"/>
    <p:sldId id="469" r:id="rId44"/>
    <p:sldId id="470" r:id="rId45"/>
    <p:sldId id="473" r:id="rId46"/>
    <p:sldId id="266" r:id="rId47"/>
    <p:sldId id="462" r:id="rId48"/>
    <p:sldId id="339" r:id="rId49"/>
    <p:sldId id="340" r:id="rId50"/>
    <p:sldId id="333" r:id="rId51"/>
    <p:sldId id="464" r:id="rId52"/>
    <p:sldId id="424" r:id="rId53"/>
    <p:sldId id="461" r:id="rId54"/>
  </p:sldIdLst>
  <p:sldSz cx="9144000" cy="6858000" type="letter"/>
  <p:notesSz cx="7077075" cy="9363075"/>
  <p:custDataLst>
    <p:tags r:id="rId57"/>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DC0E53"/>
    <a:srgbClr val="FFFF00"/>
    <a:srgbClr val="007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4737" autoAdjust="0"/>
  </p:normalViewPr>
  <p:slideViewPr>
    <p:cSldViewPr snapToGrid="0">
      <p:cViewPr varScale="1">
        <p:scale>
          <a:sx n="68" d="100"/>
          <a:sy n="68" d="100"/>
        </p:scale>
        <p:origin x="1518"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7596"/>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defRPr sz="1000" i="1"/>
            </a:lvl1pPr>
          </a:lstStyle>
          <a:p>
            <a:endParaRPr lang="en-US"/>
          </a:p>
        </p:txBody>
      </p:sp>
      <p:sp>
        <p:nvSpPr>
          <p:cNvPr id="3075" name="Rectangle 3"/>
          <p:cNvSpPr>
            <a:spLocks noGrp="1" noChangeArrowheads="1"/>
          </p:cNvSpPr>
          <p:nvPr>
            <p:ph type="dt" sz="quarter" idx="1"/>
          </p:nvPr>
        </p:nvSpPr>
        <p:spPr bwMode="auto">
          <a:xfrm>
            <a:off x="4010342" y="0"/>
            <a:ext cx="3066733" cy="467596"/>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lgn="r">
              <a:defRPr sz="1000" i="1"/>
            </a:lvl1pPr>
          </a:lstStyle>
          <a:p>
            <a:endParaRPr lang="en-US"/>
          </a:p>
        </p:txBody>
      </p:sp>
      <p:sp>
        <p:nvSpPr>
          <p:cNvPr id="3076" name="Rectangle 4"/>
          <p:cNvSpPr>
            <a:spLocks noGrp="1" noChangeArrowheads="1"/>
          </p:cNvSpPr>
          <p:nvPr>
            <p:ph type="ftr" sz="quarter" idx="2"/>
          </p:nvPr>
        </p:nvSpPr>
        <p:spPr bwMode="auto">
          <a:xfrm>
            <a:off x="0" y="8895479"/>
            <a:ext cx="3066733" cy="467596"/>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defRPr sz="1000" i="1"/>
            </a:lvl1pPr>
          </a:lstStyle>
          <a:p>
            <a:endParaRPr lang="en-US"/>
          </a:p>
        </p:txBody>
      </p:sp>
      <p:sp>
        <p:nvSpPr>
          <p:cNvPr id="3077" name="Rectangle 5"/>
          <p:cNvSpPr>
            <a:spLocks noGrp="1" noChangeArrowheads="1"/>
          </p:cNvSpPr>
          <p:nvPr>
            <p:ph type="sldNum" sz="quarter" idx="3"/>
          </p:nvPr>
        </p:nvSpPr>
        <p:spPr bwMode="auto">
          <a:xfrm>
            <a:off x="4010342" y="8895479"/>
            <a:ext cx="3066733" cy="467596"/>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lgn="r">
              <a:defRPr sz="1000" i="1"/>
            </a:lvl1pPr>
          </a:lstStyle>
          <a:p>
            <a:fld id="{5B655287-1F3F-4195-B8E1-7B154687BE1B}" type="slidenum">
              <a:rPr lang="en-US"/>
              <a:pPr/>
              <a:t>‹#›</a:t>
            </a:fld>
            <a:endParaRPr lang="en-US"/>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66733" cy="467596"/>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defRPr sz="1000" i="1"/>
            </a:lvl1pPr>
          </a:lstStyle>
          <a:p>
            <a:endParaRPr lang="en-US"/>
          </a:p>
        </p:txBody>
      </p:sp>
      <p:sp>
        <p:nvSpPr>
          <p:cNvPr id="2051" name="Rectangle 3"/>
          <p:cNvSpPr>
            <a:spLocks noGrp="1" noChangeArrowheads="1"/>
          </p:cNvSpPr>
          <p:nvPr>
            <p:ph type="dt" idx="1"/>
          </p:nvPr>
        </p:nvSpPr>
        <p:spPr bwMode="auto">
          <a:xfrm>
            <a:off x="4010342" y="0"/>
            <a:ext cx="3066733" cy="467596"/>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lgn="r">
              <a:defRPr sz="1000" i="1"/>
            </a:lvl1pPr>
          </a:lstStyle>
          <a:p>
            <a:endParaRPr lang="en-US"/>
          </a:p>
        </p:txBody>
      </p:sp>
      <p:sp>
        <p:nvSpPr>
          <p:cNvPr id="2052" name="Rectangle 4"/>
          <p:cNvSpPr>
            <a:spLocks noGrp="1" noChangeArrowheads="1"/>
          </p:cNvSpPr>
          <p:nvPr>
            <p:ph type="ftr" sz="quarter" idx="4"/>
          </p:nvPr>
        </p:nvSpPr>
        <p:spPr bwMode="auto">
          <a:xfrm>
            <a:off x="0" y="8895479"/>
            <a:ext cx="3066733" cy="467596"/>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defRPr sz="1000" i="1"/>
            </a:lvl1pPr>
          </a:lstStyle>
          <a:p>
            <a:endParaRPr lang="en-US"/>
          </a:p>
        </p:txBody>
      </p:sp>
      <p:sp>
        <p:nvSpPr>
          <p:cNvPr id="2053" name="Rectangle 5"/>
          <p:cNvSpPr>
            <a:spLocks noGrp="1" noChangeArrowheads="1"/>
          </p:cNvSpPr>
          <p:nvPr>
            <p:ph type="sldNum" sz="quarter" idx="5"/>
          </p:nvPr>
        </p:nvSpPr>
        <p:spPr bwMode="auto">
          <a:xfrm>
            <a:off x="4010342" y="8895479"/>
            <a:ext cx="3066733" cy="467596"/>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lgn="r">
              <a:defRPr sz="1000" i="1"/>
            </a:lvl1pPr>
          </a:lstStyle>
          <a:p>
            <a:fld id="{8DEEFB85-347C-4330-B72D-2C338817EEF8}" type="slidenum">
              <a:rPr lang="en-US"/>
              <a:pPr/>
              <a:t>‹#›</a:t>
            </a:fld>
            <a:endParaRPr lang="en-US"/>
          </a:p>
        </p:txBody>
      </p:sp>
      <p:sp>
        <p:nvSpPr>
          <p:cNvPr id="2054" name="Rectangle 6"/>
          <p:cNvSpPr>
            <a:spLocks noGrp="1" noRot="1" noChangeAspect="1" noChangeArrowheads="1" noTextEdit="1"/>
          </p:cNvSpPr>
          <p:nvPr>
            <p:ph type="sldImg" idx="2"/>
          </p:nvPr>
        </p:nvSpPr>
        <p:spPr bwMode="auto">
          <a:xfrm>
            <a:off x="1206500" y="708025"/>
            <a:ext cx="4665663" cy="349885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43610" y="4446144"/>
            <a:ext cx="5189855" cy="4213144"/>
          </a:xfrm>
          <a:prstGeom prst="rect">
            <a:avLst/>
          </a:prstGeom>
          <a:noFill/>
          <a:ln w="9525">
            <a:noFill/>
            <a:miter lim="800000"/>
            <a:headEnd/>
            <a:tailEnd/>
          </a:ln>
          <a:effectLst/>
        </p:spPr>
        <p:txBody>
          <a:bodyPr vert="horz" wrap="square" lIns="93594" tIns="46798" rIns="93594" bIns="467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708025"/>
            <a:ext cx="4665663" cy="3498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EEFB85-347C-4330-B72D-2C338817EEF8}" type="slidenum">
              <a:rPr lang="en-US" smtClean="0"/>
              <a:pPr/>
              <a:t>11</a:t>
            </a:fld>
            <a:endParaRPr lang="en-US"/>
          </a:p>
        </p:txBody>
      </p:sp>
    </p:spTree>
    <p:extLst>
      <p:ext uri="{BB962C8B-B14F-4D97-AF65-F5344CB8AC3E}">
        <p14:creationId xmlns:p14="http://schemas.microsoft.com/office/powerpoint/2010/main" val="366394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206500" y="708025"/>
            <a:ext cx="4665663" cy="3498850"/>
          </a:xfrm>
          <a:ln/>
        </p:spPr>
      </p:sp>
      <p:sp>
        <p:nvSpPr>
          <p:cNvPr id="1536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35189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206500" y="708025"/>
            <a:ext cx="4665663" cy="3498850"/>
          </a:xfrm>
          <a:ln/>
        </p:spPr>
      </p:sp>
      <p:sp>
        <p:nvSpPr>
          <p:cNvPr id="1638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34483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206500" y="708025"/>
            <a:ext cx="4665663" cy="3498850"/>
          </a:xfrm>
          <a:ln/>
        </p:spPr>
      </p:sp>
      <p:sp>
        <p:nvSpPr>
          <p:cNvPr id="174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0554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206500" y="708025"/>
            <a:ext cx="4665663" cy="3498850"/>
          </a:xfrm>
          <a:ln/>
        </p:spPr>
      </p:sp>
      <p:sp>
        <p:nvSpPr>
          <p:cNvPr id="1843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15754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206500" y="708025"/>
            <a:ext cx="4665663" cy="3498850"/>
          </a:xfrm>
          <a:ln/>
        </p:spPr>
      </p:sp>
      <p:sp>
        <p:nvSpPr>
          <p:cNvPr id="194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158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7B8EE2E-D197-478B-B0B4-F7CA27715580}"/>
              </a:ext>
            </a:extLst>
          </p:cNvPr>
          <p:cNvSpPr>
            <a:spLocks noGrp="1" noRot="1" noChangeAspect="1" noTextEdit="1"/>
          </p:cNvSpPr>
          <p:nvPr>
            <p:ph type="sldImg"/>
          </p:nvPr>
        </p:nvSpPr>
        <p:spPr bwMode="auto">
          <a:xfrm>
            <a:off x="1206500" y="708025"/>
            <a:ext cx="4665663" cy="3498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989FF11-B6DC-45B7-BBA0-AA60AC831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7FD80FC6-D61B-4995-B9F0-AF972977EC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5209" indent="-290465">
              <a:defRPr sz="2400">
                <a:solidFill>
                  <a:schemeClr val="tx1"/>
                </a:solidFill>
                <a:latin typeface="Times New Roman" panose="02020603050405020304" pitchFamily="18" charset="0"/>
              </a:defRPr>
            </a:lvl2pPr>
            <a:lvl3pPr marL="1161860" indent="-232372">
              <a:defRPr sz="2400">
                <a:solidFill>
                  <a:schemeClr val="tx1"/>
                </a:solidFill>
                <a:latin typeface="Times New Roman" panose="02020603050405020304" pitchFamily="18" charset="0"/>
              </a:defRPr>
            </a:lvl3pPr>
            <a:lvl4pPr marL="1626603" indent="-232372">
              <a:defRPr sz="2400">
                <a:solidFill>
                  <a:schemeClr val="tx1"/>
                </a:solidFill>
                <a:latin typeface="Times New Roman" panose="02020603050405020304" pitchFamily="18" charset="0"/>
              </a:defRPr>
            </a:lvl4pPr>
            <a:lvl5pPr marL="2091347" indent="-232372">
              <a:defRPr sz="2400">
                <a:solidFill>
                  <a:schemeClr val="tx1"/>
                </a:solidFill>
                <a:latin typeface="Times New Roman" panose="02020603050405020304" pitchFamily="18" charset="0"/>
              </a:defRPr>
            </a:lvl5pPr>
            <a:lvl6pPr marL="2556091" indent="-232372" eaLnBrk="0" fontAlgn="base" hangingPunct="0">
              <a:spcBef>
                <a:spcPct val="0"/>
              </a:spcBef>
              <a:spcAft>
                <a:spcPct val="0"/>
              </a:spcAft>
              <a:defRPr sz="2400">
                <a:solidFill>
                  <a:schemeClr val="tx1"/>
                </a:solidFill>
                <a:latin typeface="Times New Roman" panose="02020603050405020304" pitchFamily="18" charset="0"/>
              </a:defRPr>
            </a:lvl6pPr>
            <a:lvl7pPr marL="3020835" indent="-232372" eaLnBrk="0" fontAlgn="base" hangingPunct="0">
              <a:spcBef>
                <a:spcPct val="0"/>
              </a:spcBef>
              <a:spcAft>
                <a:spcPct val="0"/>
              </a:spcAft>
              <a:defRPr sz="2400">
                <a:solidFill>
                  <a:schemeClr val="tx1"/>
                </a:solidFill>
                <a:latin typeface="Times New Roman" panose="02020603050405020304" pitchFamily="18" charset="0"/>
              </a:defRPr>
            </a:lvl7pPr>
            <a:lvl8pPr marL="3485579" indent="-232372" eaLnBrk="0" fontAlgn="base" hangingPunct="0">
              <a:spcBef>
                <a:spcPct val="0"/>
              </a:spcBef>
              <a:spcAft>
                <a:spcPct val="0"/>
              </a:spcAft>
              <a:defRPr sz="2400">
                <a:solidFill>
                  <a:schemeClr val="tx1"/>
                </a:solidFill>
                <a:latin typeface="Times New Roman" panose="02020603050405020304" pitchFamily="18" charset="0"/>
              </a:defRPr>
            </a:lvl8pPr>
            <a:lvl9pPr marL="3950322" indent="-232372" eaLnBrk="0" fontAlgn="base" hangingPunct="0">
              <a:spcBef>
                <a:spcPct val="0"/>
              </a:spcBef>
              <a:spcAft>
                <a:spcPct val="0"/>
              </a:spcAft>
              <a:defRPr sz="2400">
                <a:solidFill>
                  <a:schemeClr val="tx1"/>
                </a:solidFill>
                <a:latin typeface="Times New Roman" panose="02020603050405020304" pitchFamily="18" charset="0"/>
              </a:defRPr>
            </a:lvl9pPr>
          </a:lstStyle>
          <a:p>
            <a:fld id="{DC2C0C3E-3A20-4316-AC81-DE71469A320F}" type="slidenum">
              <a:rPr lang="en-US" altLang="en-US" sz="1200"/>
              <a:pPr/>
              <a:t>23</a:t>
            </a:fld>
            <a:endParaRPr lang="en-US" altLang="en-US" sz="1200"/>
          </a:p>
        </p:txBody>
      </p:sp>
    </p:spTree>
    <p:extLst>
      <p:ext uri="{BB962C8B-B14F-4D97-AF65-F5344CB8AC3E}">
        <p14:creationId xmlns:p14="http://schemas.microsoft.com/office/powerpoint/2010/main" val="83167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177FF97-882B-470E-B123-E85CD9203987}"/>
              </a:ext>
            </a:extLst>
          </p:cNvPr>
          <p:cNvSpPr>
            <a:spLocks noGrp="1" noRot="1" noChangeAspect="1" noTextEdit="1"/>
          </p:cNvSpPr>
          <p:nvPr>
            <p:ph type="sldImg"/>
          </p:nvPr>
        </p:nvSpPr>
        <p:spPr bwMode="auto">
          <a:xfrm>
            <a:off x="1206500" y="708025"/>
            <a:ext cx="4665663" cy="3498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D6869FD-1E4A-4A5F-B686-CAC0B950DD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a:extLst>
              <a:ext uri="{FF2B5EF4-FFF2-40B4-BE49-F238E27FC236}">
                <a16:creationId xmlns:a16="http://schemas.microsoft.com/office/drawing/2014/main" id="{A26CA605-B48A-450E-81E8-0D7A969501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5209" indent="-290465">
              <a:defRPr sz="2400">
                <a:solidFill>
                  <a:schemeClr val="tx1"/>
                </a:solidFill>
                <a:latin typeface="Times New Roman" panose="02020603050405020304" pitchFamily="18" charset="0"/>
              </a:defRPr>
            </a:lvl2pPr>
            <a:lvl3pPr marL="1161860" indent="-232372">
              <a:defRPr sz="2400">
                <a:solidFill>
                  <a:schemeClr val="tx1"/>
                </a:solidFill>
                <a:latin typeface="Times New Roman" panose="02020603050405020304" pitchFamily="18" charset="0"/>
              </a:defRPr>
            </a:lvl3pPr>
            <a:lvl4pPr marL="1626603" indent="-232372">
              <a:defRPr sz="2400">
                <a:solidFill>
                  <a:schemeClr val="tx1"/>
                </a:solidFill>
                <a:latin typeface="Times New Roman" panose="02020603050405020304" pitchFamily="18" charset="0"/>
              </a:defRPr>
            </a:lvl4pPr>
            <a:lvl5pPr marL="2091347" indent="-232372">
              <a:defRPr sz="2400">
                <a:solidFill>
                  <a:schemeClr val="tx1"/>
                </a:solidFill>
                <a:latin typeface="Times New Roman" panose="02020603050405020304" pitchFamily="18" charset="0"/>
              </a:defRPr>
            </a:lvl5pPr>
            <a:lvl6pPr marL="2556091" indent="-232372" eaLnBrk="0" fontAlgn="base" hangingPunct="0">
              <a:spcBef>
                <a:spcPct val="0"/>
              </a:spcBef>
              <a:spcAft>
                <a:spcPct val="0"/>
              </a:spcAft>
              <a:defRPr sz="2400">
                <a:solidFill>
                  <a:schemeClr val="tx1"/>
                </a:solidFill>
                <a:latin typeface="Times New Roman" panose="02020603050405020304" pitchFamily="18" charset="0"/>
              </a:defRPr>
            </a:lvl6pPr>
            <a:lvl7pPr marL="3020835" indent="-232372" eaLnBrk="0" fontAlgn="base" hangingPunct="0">
              <a:spcBef>
                <a:spcPct val="0"/>
              </a:spcBef>
              <a:spcAft>
                <a:spcPct val="0"/>
              </a:spcAft>
              <a:defRPr sz="2400">
                <a:solidFill>
                  <a:schemeClr val="tx1"/>
                </a:solidFill>
                <a:latin typeface="Times New Roman" panose="02020603050405020304" pitchFamily="18" charset="0"/>
              </a:defRPr>
            </a:lvl7pPr>
            <a:lvl8pPr marL="3485579" indent="-232372" eaLnBrk="0" fontAlgn="base" hangingPunct="0">
              <a:spcBef>
                <a:spcPct val="0"/>
              </a:spcBef>
              <a:spcAft>
                <a:spcPct val="0"/>
              </a:spcAft>
              <a:defRPr sz="2400">
                <a:solidFill>
                  <a:schemeClr val="tx1"/>
                </a:solidFill>
                <a:latin typeface="Times New Roman" panose="02020603050405020304" pitchFamily="18" charset="0"/>
              </a:defRPr>
            </a:lvl8pPr>
            <a:lvl9pPr marL="3950322" indent="-232372" eaLnBrk="0" fontAlgn="base" hangingPunct="0">
              <a:spcBef>
                <a:spcPct val="0"/>
              </a:spcBef>
              <a:spcAft>
                <a:spcPct val="0"/>
              </a:spcAft>
              <a:defRPr sz="2400">
                <a:solidFill>
                  <a:schemeClr val="tx1"/>
                </a:solidFill>
                <a:latin typeface="Times New Roman" panose="02020603050405020304" pitchFamily="18" charset="0"/>
              </a:defRPr>
            </a:lvl9pPr>
          </a:lstStyle>
          <a:p>
            <a:fld id="{F03FFCBA-3F6C-4E69-A31F-E7CE2F3D998B}" type="slidenum">
              <a:rPr lang="en-US" altLang="en-US" sz="1200"/>
              <a:pPr/>
              <a:t>39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5F897E65-FED2-4B09-8600-354EC67BE017}"/>
              </a:ext>
            </a:extLst>
          </p:cNvPr>
          <p:cNvSpPr>
            <a:spLocks noGrp="1" noRot="1" noChangeAspect="1" noTextEdit="1"/>
          </p:cNvSpPr>
          <p:nvPr>
            <p:ph type="sldImg"/>
          </p:nvPr>
        </p:nvSpPr>
        <p:spPr bwMode="auto">
          <a:xfrm>
            <a:off x="1206500" y="708025"/>
            <a:ext cx="4665663" cy="3498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C8D0C7C1-6995-42F7-9E80-EF1659DD6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4996" name="Slide Number Placeholder 3">
            <a:extLst>
              <a:ext uri="{FF2B5EF4-FFF2-40B4-BE49-F238E27FC236}">
                <a16:creationId xmlns:a16="http://schemas.microsoft.com/office/drawing/2014/main" id="{A8EA31F8-BD8B-4A88-98DA-7F6698E8A2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5209" indent="-290465">
              <a:defRPr sz="2400">
                <a:solidFill>
                  <a:schemeClr val="tx1"/>
                </a:solidFill>
                <a:latin typeface="Times New Roman" panose="02020603050405020304" pitchFamily="18" charset="0"/>
              </a:defRPr>
            </a:lvl2pPr>
            <a:lvl3pPr marL="1161860" indent="-232372">
              <a:defRPr sz="2400">
                <a:solidFill>
                  <a:schemeClr val="tx1"/>
                </a:solidFill>
                <a:latin typeface="Times New Roman" panose="02020603050405020304" pitchFamily="18" charset="0"/>
              </a:defRPr>
            </a:lvl3pPr>
            <a:lvl4pPr marL="1626603" indent="-232372">
              <a:defRPr sz="2400">
                <a:solidFill>
                  <a:schemeClr val="tx1"/>
                </a:solidFill>
                <a:latin typeface="Times New Roman" panose="02020603050405020304" pitchFamily="18" charset="0"/>
              </a:defRPr>
            </a:lvl4pPr>
            <a:lvl5pPr marL="2091347" indent="-232372">
              <a:defRPr sz="2400">
                <a:solidFill>
                  <a:schemeClr val="tx1"/>
                </a:solidFill>
                <a:latin typeface="Times New Roman" panose="02020603050405020304" pitchFamily="18" charset="0"/>
              </a:defRPr>
            </a:lvl5pPr>
            <a:lvl6pPr marL="2556091" indent="-232372" eaLnBrk="0" fontAlgn="base" hangingPunct="0">
              <a:spcBef>
                <a:spcPct val="0"/>
              </a:spcBef>
              <a:spcAft>
                <a:spcPct val="0"/>
              </a:spcAft>
              <a:defRPr sz="2400">
                <a:solidFill>
                  <a:schemeClr val="tx1"/>
                </a:solidFill>
                <a:latin typeface="Times New Roman" panose="02020603050405020304" pitchFamily="18" charset="0"/>
              </a:defRPr>
            </a:lvl6pPr>
            <a:lvl7pPr marL="3020835" indent="-232372" eaLnBrk="0" fontAlgn="base" hangingPunct="0">
              <a:spcBef>
                <a:spcPct val="0"/>
              </a:spcBef>
              <a:spcAft>
                <a:spcPct val="0"/>
              </a:spcAft>
              <a:defRPr sz="2400">
                <a:solidFill>
                  <a:schemeClr val="tx1"/>
                </a:solidFill>
                <a:latin typeface="Times New Roman" panose="02020603050405020304" pitchFamily="18" charset="0"/>
              </a:defRPr>
            </a:lvl7pPr>
            <a:lvl8pPr marL="3485579" indent="-232372" eaLnBrk="0" fontAlgn="base" hangingPunct="0">
              <a:spcBef>
                <a:spcPct val="0"/>
              </a:spcBef>
              <a:spcAft>
                <a:spcPct val="0"/>
              </a:spcAft>
              <a:defRPr sz="2400">
                <a:solidFill>
                  <a:schemeClr val="tx1"/>
                </a:solidFill>
                <a:latin typeface="Times New Roman" panose="02020603050405020304" pitchFamily="18" charset="0"/>
              </a:defRPr>
            </a:lvl8pPr>
            <a:lvl9pPr marL="3950322" indent="-232372" eaLnBrk="0" fontAlgn="base" hangingPunct="0">
              <a:spcBef>
                <a:spcPct val="0"/>
              </a:spcBef>
              <a:spcAft>
                <a:spcPct val="0"/>
              </a:spcAft>
              <a:defRPr sz="2400">
                <a:solidFill>
                  <a:schemeClr val="tx1"/>
                </a:solidFill>
                <a:latin typeface="Times New Roman" panose="02020603050405020304" pitchFamily="18" charset="0"/>
              </a:defRPr>
            </a:lvl9pPr>
          </a:lstStyle>
          <a:p>
            <a:fld id="{FA2293FB-7861-40E2-8CD9-B657ACF520AB}" type="slidenum">
              <a:rPr lang="en-US" altLang="en-US" sz="1200"/>
              <a:pPr/>
              <a:t>46</a:t>
            </a:fld>
            <a:endParaRPr lang="en-US" altLang="en-US" sz="1200"/>
          </a:p>
        </p:txBody>
      </p:sp>
    </p:spTree>
    <p:extLst>
      <p:ext uri="{BB962C8B-B14F-4D97-AF65-F5344CB8AC3E}">
        <p14:creationId xmlns:p14="http://schemas.microsoft.com/office/powerpoint/2010/main" val="404614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241B5-BB25-47F9-8E1B-5F7C525B18B9}"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CC366-7D9B-43F1-93AB-8978051AB5E1}" type="slidenum">
              <a:rPr lang="en-US" smtClean="0"/>
              <a:t>‹#›</a:t>
            </a:fld>
            <a:endParaRPr lang="en-US"/>
          </a:p>
        </p:txBody>
      </p:sp>
    </p:spTree>
    <p:extLst>
      <p:ext uri="{BB962C8B-B14F-4D97-AF65-F5344CB8AC3E}">
        <p14:creationId xmlns:p14="http://schemas.microsoft.com/office/powerpoint/2010/main" val="2938152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Paul\Desktop\Wave\Trade Dress New.mask.eps\Trade Dress New.mask.eps"/>
          <p:cNvPicPr>
            <a:picLocks noChangeAspect="1" noChangeArrowheads="1"/>
          </p:cNvPicPr>
          <p:nvPr/>
        </p:nvPicPr>
        <p:blipFill>
          <a:blip r:embed="rId6" cstate="print"/>
          <a:srcRect/>
          <a:stretch>
            <a:fillRect/>
          </a:stretch>
        </p:blipFill>
        <p:spPr bwMode="auto">
          <a:xfrm>
            <a:off x="0" y="4708734"/>
            <a:ext cx="9144000" cy="2149267"/>
          </a:xfrm>
          <a:prstGeom prst="rect">
            <a:avLst/>
          </a:prstGeom>
          <a:noFill/>
        </p:spPr>
      </p:pic>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800"/>
            <a:ext cx="7772400" cy="426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1205" name="Rectangle 5"/>
          <p:cNvSpPr>
            <a:spLocks noChangeArrowheads="1"/>
          </p:cNvSpPr>
          <p:nvPr/>
        </p:nvSpPr>
        <p:spPr bwMode="auto">
          <a:xfrm>
            <a:off x="593726" y="5973764"/>
            <a:ext cx="184151" cy="396875"/>
          </a:xfrm>
          <a:prstGeom prst="rect">
            <a:avLst/>
          </a:prstGeom>
          <a:noFill/>
          <a:ln w="9525">
            <a:noFill/>
            <a:miter lim="800000"/>
            <a:headEnd/>
            <a:tailEnd/>
          </a:ln>
          <a:effectLst/>
        </p:spPr>
        <p:txBody>
          <a:bodyPr wrap="none" anchor="ctr"/>
          <a:lstStyle/>
          <a:p>
            <a:endParaRPr lang="en-US" sz="2400"/>
          </a:p>
        </p:txBody>
      </p:sp>
      <p:pic>
        <p:nvPicPr>
          <p:cNvPr id="7" name="Picture 44" descr="USPSlogowithtextNOBACK copy"/>
          <p:cNvPicPr>
            <a:picLocks noChangeAspect="1" noChangeArrowheads="1"/>
          </p:cNvPicPr>
          <p:nvPr/>
        </p:nvPicPr>
        <p:blipFill>
          <a:blip r:embed="rId7" cstate="print"/>
          <a:srcRect/>
          <a:stretch>
            <a:fillRect/>
          </a:stretch>
        </p:blipFill>
        <p:spPr bwMode="auto">
          <a:xfrm>
            <a:off x="8126413" y="5834064"/>
            <a:ext cx="941387" cy="966787"/>
          </a:xfrm>
          <a:prstGeom prst="rect">
            <a:avLst/>
          </a:prstGeom>
          <a:noFill/>
          <a:ln w="9525">
            <a:noFill/>
            <a:miter lim="800000"/>
            <a:headEnd/>
            <a:tailEnd/>
          </a:ln>
        </p:spPr>
      </p:pic>
      <p:sp>
        <p:nvSpPr>
          <p:cNvPr id="8" name="TextBox 7"/>
          <p:cNvSpPr txBox="1"/>
          <p:nvPr/>
        </p:nvSpPr>
        <p:spPr>
          <a:xfrm>
            <a:off x="809373" y="6053328"/>
            <a:ext cx="7319632" cy="461665"/>
          </a:xfrm>
          <a:prstGeom prst="rect">
            <a:avLst/>
          </a:prstGeom>
          <a:noFill/>
          <a:ln>
            <a:noFill/>
          </a:ln>
          <a:effectLst>
            <a:outerShdw blurRad="63500" dist="38100" dir="2700000" algn="tl" rotWithShape="0">
              <a:prstClr val="black">
                <a:alpha val="62000"/>
              </a:prstClr>
            </a:outerShdw>
          </a:effectLst>
        </p:spPr>
        <p:txBody>
          <a:bodyPr wrap="none">
            <a:spAutoFit/>
          </a:bodyPr>
          <a:lstStyle/>
          <a:p>
            <a:pPr algn="ctr" eaLnBrk="0" hangingPunct="0">
              <a:defRPr/>
            </a:pPr>
            <a:r>
              <a:rPr lang="en-US" sz="2400" i="1" dirty="0">
                <a:ln w="18415" cmpd="sng">
                  <a:solidFill>
                    <a:srgbClr val="FFFFFF"/>
                  </a:solidFill>
                  <a:prstDash val="solid"/>
                </a:ln>
                <a:solidFill>
                  <a:schemeClr val="bg1">
                    <a:lumMod val="50000"/>
                  </a:schemeClr>
                </a:solidFill>
                <a:effectLst>
                  <a:outerShdw blurRad="63500" dir="3600000" algn="tl" rotWithShape="0">
                    <a:srgbClr val="000000">
                      <a:alpha val="70000"/>
                    </a:srgbClr>
                  </a:outerShdw>
                </a:effectLst>
                <a:cs typeface="+mn-cs"/>
              </a:rPr>
              <a:t>Come for the Boating Education … Stay for the Friends </a:t>
            </a:r>
            <a:r>
              <a:rPr lang="en-US" sz="1600" i="1" baseline="30000" dirty="0">
                <a:ln w="18415" cmpd="sng">
                  <a:solidFill>
                    <a:srgbClr val="FFFFFF"/>
                  </a:solidFill>
                  <a:prstDash val="solid"/>
                </a:ln>
                <a:solidFill>
                  <a:schemeClr val="bg1">
                    <a:lumMod val="50000"/>
                  </a:schemeClr>
                </a:solidFill>
                <a:effectLst/>
                <a:cs typeface="+mn-cs"/>
              </a:rPr>
              <a:t>SM</a:t>
            </a:r>
            <a:endParaRPr lang="en-US" sz="2400" i="1" baseline="30000" dirty="0">
              <a:ln w="18415" cmpd="sng">
                <a:solidFill>
                  <a:srgbClr val="FFFFFF"/>
                </a:solidFill>
                <a:prstDash val="solid"/>
              </a:ln>
              <a:solidFill>
                <a:schemeClr val="bg1">
                  <a:lumMod val="50000"/>
                </a:schemeClr>
              </a:solidFill>
              <a:effectLst/>
              <a:cs typeface="+mn-cs"/>
            </a:endParaRPr>
          </a:p>
        </p:txBody>
      </p:sp>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 id="2147483654" r:id="rId4"/>
  </p:sldLayoutIdLst>
  <p:hf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189" algn="ctr" rtl="0" eaLnBrk="1" fontAlgn="base" hangingPunct="1">
        <a:spcBef>
          <a:spcPct val="0"/>
        </a:spcBef>
        <a:spcAft>
          <a:spcPct val="0"/>
        </a:spcAft>
        <a:defRPr sz="2400">
          <a:solidFill>
            <a:srgbClr val="007399"/>
          </a:solidFill>
          <a:latin typeface="Arial" charset="0"/>
        </a:defRPr>
      </a:lvl6pPr>
      <a:lvl7pPr marL="914377" algn="ctr" rtl="0" eaLnBrk="1" fontAlgn="base" hangingPunct="1">
        <a:spcBef>
          <a:spcPct val="0"/>
        </a:spcBef>
        <a:spcAft>
          <a:spcPct val="0"/>
        </a:spcAft>
        <a:defRPr sz="2400">
          <a:solidFill>
            <a:srgbClr val="007399"/>
          </a:solidFill>
          <a:latin typeface="Arial" charset="0"/>
        </a:defRPr>
      </a:lvl7pPr>
      <a:lvl8pPr marL="1371566" algn="ctr" rtl="0" eaLnBrk="1" fontAlgn="base" hangingPunct="1">
        <a:spcBef>
          <a:spcPct val="0"/>
        </a:spcBef>
        <a:spcAft>
          <a:spcPct val="0"/>
        </a:spcAft>
        <a:defRPr sz="2400">
          <a:solidFill>
            <a:srgbClr val="007399"/>
          </a:solidFill>
          <a:latin typeface="Arial" charset="0"/>
        </a:defRPr>
      </a:lvl8pPr>
      <a:lvl9pPr marL="1828754" algn="ctr" rtl="0" eaLnBrk="1" fontAlgn="base" hangingPunct="1">
        <a:spcBef>
          <a:spcPct val="0"/>
        </a:spcBef>
        <a:spcAft>
          <a:spcPct val="0"/>
        </a:spcAft>
        <a:defRPr sz="2400">
          <a:solidFill>
            <a:srgbClr val="007399"/>
          </a:solidFill>
          <a:latin typeface="Arial" charset="0"/>
        </a:defRPr>
      </a:lvl9pPr>
    </p:titleStyle>
    <p:bodyStyle>
      <a:lvl1pPr marL="342891" indent="-342891" algn="l" rtl="0" eaLnBrk="1" fontAlgn="base" hangingPunct="1">
        <a:spcBef>
          <a:spcPct val="20000"/>
        </a:spcBef>
        <a:spcAft>
          <a:spcPct val="0"/>
        </a:spcAft>
        <a:buSzPct val="60000"/>
        <a:buFont typeface="Monotype Sorts" pitchFamily="2" charset="2"/>
        <a:buChar char="u"/>
        <a:defRPr sz="3600">
          <a:solidFill>
            <a:schemeClr val="tx1"/>
          </a:solidFill>
          <a:latin typeface="Calibri" pitchFamily="34" charset="0"/>
          <a:ea typeface="+mn-ea"/>
          <a:cs typeface="+mn-cs"/>
        </a:defRPr>
      </a:lvl1pPr>
      <a:lvl2pPr marL="742932" indent="-285744" algn="l" rtl="0" eaLnBrk="1" fontAlgn="base" hangingPunct="1">
        <a:spcBef>
          <a:spcPct val="20000"/>
        </a:spcBef>
        <a:spcAft>
          <a:spcPct val="0"/>
        </a:spcAft>
        <a:buSzPct val="60000"/>
        <a:buFont typeface="Monotype Sorts" pitchFamily="2" charset="2"/>
        <a:buChar char="l"/>
        <a:defRPr sz="3200">
          <a:solidFill>
            <a:schemeClr val="tx1"/>
          </a:solidFill>
          <a:latin typeface="Calibri" pitchFamily="34" charset="0"/>
        </a:defRPr>
      </a:lvl2pPr>
      <a:lvl3pPr marL="1085824" indent="-228594" algn="l" rtl="0" eaLnBrk="1" fontAlgn="base" hangingPunct="1">
        <a:spcBef>
          <a:spcPct val="20000"/>
        </a:spcBef>
        <a:spcAft>
          <a:spcPct val="0"/>
        </a:spcAft>
        <a:buSzPct val="65000"/>
        <a:buFont typeface="Wingdings" pitchFamily="2" charset="2"/>
        <a:buChar char="§"/>
        <a:defRPr sz="3200">
          <a:solidFill>
            <a:schemeClr val="tx1"/>
          </a:solidFill>
          <a:latin typeface="Calibri" pitchFamily="34" charset="0"/>
        </a:defRPr>
      </a:lvl3pPr>
      <a:lvl4pPr marL="1428715" indent="-228594" algn="l" rtl="0" eaLnBrk="1" fontAlgn="base" hangingPunct="1">
        <a:spcBef>
          <a:spcPct val="20000"/>
        </a:spcBef>
        <a:spcAft>
          <a:spcPct val="0"/>
        </a:spcAft>
        <a:buChar char="–"/>
        <a:defRPr sz="2400">
          <a:solidFill>
            <a:schemeClr val="tx1"/>
          </a:solidFill>
          <a:latin typeface="Calibri" pitchFamily="34" charset="0"/>
        </a:defRPr>
      </a:lvl4pPr>
      <a:lvl5pPr marL="1771606" indent="-228594" algn="l" rtl="0" eaLnBrk="1" fontAlgn="base" hangingPunct="1">
        <a:spcBef>
          <a:spcPct val="20000"/>
        </a:spcBef>
        <a:spcAft>
          <a:spcPct val="0"/>
        </a:spcAft>
        <a:buChar char="•"/>
        <a:defRPr sz="2400">
          <a:solidFill>
            <a:schemeClr val="tx1"/>
          </a:solidFill>
          <a:latin typeface="Calibri" pitchFamily="34" charset="0"/>
        </a:defRPr>
      </a:lvl5pPr>
      <a:lvl6pPr marL="2228795" indent="-228594" algn="l" rtl="0" eaLnBrk="1" fontAlgn="base" hangingPunct="1">
        <a:spcBef>
          <a:spcPct val="20000"/>
        </a:spcBef>
        <a:spcAft>
          <a:spcPct val="0"/>
        </a:spcAft>
        <a:buChar char="•"/>
        <a:defRPr sz="12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12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12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1.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png"/><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hyperlink" Target="http://www.mcgriff.com/default.cf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image" Target="../media/image52.png"/><Relationship Id="rId9" Type="http://schemas.openxmlformats.org/officeDocument/2006/relationships/image" Target="../media/image5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uspsd16.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6.wmf"/></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1.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2.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3.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deceptionpasssailandpowersquadron.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sz="quarter"/>
          </p:nvPr>
        </p:nvSpPr>
        <p:spPr/>
        <p:txBody>
          <a:bodyPr/>
          <a:lstStyle/>
          <a:p>
            <a:r>
              <a:rPr lang="en-US" dirty="0"/>
              <a:t>Welcome to the United States Power Squadrons®</a:t>
            </a:r>
            <a:br>
              <a:rPr lang="en-US" dirty="0"/>
            </a:br>
            <a:br>
              <a:rPr lang="en-US" dirty="0"/>
            </a:br>
            <a:r>
              <a:rPr lang="en-US" dirty="0"/>
              <a:t>We ARE</a:t>
            </a:r>
            <a:br>
              <a:rPr lang="en-US" dirty="0"/>
            </a:br>
            <a:r>
              <a:rPr lang="en-US" dirty="0"/>
              <a:t>America’s Boating Club®</a:t>
            </a:r>
            <a:br>
              <a:rPr lang="en-US" dirty="0"/>
            </a:br>
            <a:r>
              <a:rPr lang="en-US" sz="3200" dirty="0"/>
              <a:t>For Boaters by Boaters</a:t>
            </a:r>
          </a:p>
        </p:txBody>
      </p:sp>
    </p:spTree>
    <p:extLst>
      <p:ext uri="{BB962C8B-B14F-4D97-AF65-F5344CB8AC3E}">
        <p14:creationId xmlns:p14="http://schemas.microsoft.com/office/powerpoint/2010/main" val="147329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3A47-E2BE-4F48-A7EC-D55E0D621178}"/>
              </a:ext>
            </a:extLst>
          </p:cNvPr>
          <p:cNvSpPr>
            <a:spLocks noGrp="1"/>
          </p:cNvSpPr>
          <p:nvPr>
            <p:ph type="title"/>
          </p:nvPr>
        </p:nvSpPr>
        <p:spPr/>
        <p:txBody>
          <a:bodyPr/>
          <a:lstStyle/>
          <a:p>
            <a:r>
              <a:rPr lang="en-US" dirty="0"/>
              <a:t>DPSPS Organization</a:t>
            </a:r>
          </a:p>
        </p:txBody>
      </p:sp>
      <p:sp>
        <p:nvSpPr>
          <p:cNvPr id="3" name="Content Placeholder 2">
            <a:extLst>
              <a:ext uri="{FF2B5EF4-FFF2-40B4-BE49-F238E27FC236}">
                <a16:creationId xmlns:a16="http://schemas.microsoft.com/office/drawing/2014/main" id="{36338A41-F9A6-4FA1-96E5-7C82BB92468D}"/>
              </a:ext>
            </a:extLst>
          </p:cNvPr>
          <p:cNvSpPr>
            <a:spLocks noGrp="1"/>
          </p:cNvSpPr>
          <p:nvPr>
            <p:ph idx="1"/>
          </p:nvPr>
        </p:nvSpPr>
        <p:spPr>
          <a:xfrm>
            <a:off x="685800" y="1143000"/>
            <a:ext cx="7772400" cy="4572000"/>
          </a:xfrm>
        </p:spPr>
        <p:txBody>
          <a:bodyPr/>
          <a:lstStyle/>
          <a:p>
            <a:pPr marL="0" indent="0" algn="ctr">
              <a:buNone/>
            </a:pPr>
            <a:r>
              <a:rPr lang="en-US" dirty="0"/>
              <a:t>    National</a:t>
            </a:r>
          </a:p>
          <a:p>
            <a:pPr algn="ctr"/>
            <a:endParaRPr lang="en-US" dirty="0"/>
          </a:p>
          <a:p>
            <a:pPr algn="ctr"/>
            <a:endParaRPr lang="en-US" dirty="0"/>
          </a:p>
          <a:p>
            <a:pPr marL="0" indent="0" algn="ctr">
              <a:buNone/>
            </a:pPr>
            <a:r>
              <a:rPr lang="en-US" dirty="0"/>
              <a:t>    Districts</a:t>
            </a:r>
          </a:p>
          <a:p>
            <a:pPr algn="ctr"/>
            <a:endParaRPr lang="en-US" dirty="0"/>
          </a:p>
          <a:p>
            <a:pPr algn="ctr"/>
            <a:endParaRPr lang="en-US" dirty="0"/>
          </a:p>
          <a:p>
            <a:pPr marL="0" indent="0" algn="ctr">
              <a:buNone/>
            </a:pPr>
            <a:r>
              <a:rPr lang="en-US" dirty="0"/>
              <a:t>    Local squadrons</a:t>
            </a:r>
          </a:p>
          <a:p>
            <a:pPr algn="ctr"/>
            <a:endParaRPr lang="en-US" dirty="0"/>
          </a:p>
        </p:txBody>
      </p:sp>
      <p:sp>
        <p:nvSpPr>
          <p:cNvPr id="8" name="Arrow: Down 7">
            <a:extLst>
              <a:ext uri="{FF2B5EF4-FFF2-40B4-BE49-F238E27FC236}">
                <a16:creationId xmlns:a16="http://schemas.microsoft.com/office/drawing/2014/main" id="{E62BB09B-49A9-4CCB-A9EA-736ED8D6C98C}"/>
              </a:ext>
            </a:extLst>
          </p:cNvPr>
          <p:cNvSpPr/>
          <p:nvPr/>
        </p:nvSpPr>
        <p:spPr bwMode="auto">
          <a:xfrm>
            <a:off x="4572000" y="3894758"/>
            <a:ext cx="484632" cy="978408"/>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Arrow: Down 8">
            <a:extLst>
              <a:ext uri="{FF2B5EF4-FFF2-40B4-BE49-F238E27FC236}">
                <a16:creationId xmlns:a16="http://schemas.microsoft.com/office/drawing/2014/main" id="{C9E7115C-17A3-43F0-B359-087FB52829C5}"/>
              </a:ext>
            </a:extLst>
          </p:cNvPr>
          <p:cNvSpPr/>
          <p:nvPr/>
        </p:nvSpPr>
        <p:spPr bwMode="auto">
          <a:xfrm>
            <a:off x="4572000" y="2078150"/>
            <a:ext cx="484632" cy="978408"/>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Arrow: Curved Right 5">
            <a:extLst>
              <a:ext uri="{FF2B5EF4-FFF2-40B4-BE49-F238E27FC236}">
                <a16:creationId xmlns:a16="http://schemas.microsoft.com/office/drawing/2014/main" id="{A5F49E10-BF82-4849-9F4A-1A66BCF8B13A}"/>
              </a:ext>
            </a:extLst>
          </p:cNvPr>
          <p:cNvSpPr/>
          <p:nvPr/>
        </p:nvSpPr>
        <p:spPr bwMode="auto">
          <a:xfrm rot="10800000">
            <a:off x="7076049" y="3429000"/>
            <a:ext cx="731520" cy="2049663"/>
          </a:xfrm>
          <a:prstGeom prst="curved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0" name="Arrow: Curved Right 9">
            <a:extLst>
              <a:ext uri="{FF2B5EF4-FFF2-40B4-BE49-F238E27FC236}">
                <a16:creationId xmlns:a16="http://schemas.microsoft.com/office/drawing/2014/main" id="{8F93B1E1-5A97-41F5-B50E-3550A76726C7}"/>
              </a:ext>
            </a:extLst>
          </p:cNvPr>
          <p:cNvSpPr/>
          <p:nvPr/>
        </p:nvSpPr>
        <p:spPr bwMode="auto">
          <a:xfrm rot="10800000">
            <a:off x="6963508" y="1379336"/>
            <a:ext cx="731520" cy="2143918"/>
          </a:xfrm>
          <a:prstGeom prst="curved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1128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United States Power Squadrons®</a:t>
            </a:r>
          </a:p>
        </p:txBody>
      </p:sp>
      <p:sp>
        <p:nvSpPr>
          <p:cNvPr id="3" name="Content Placeholder 2"/>
          <p:cNvSpPr>
            <a:spLocks noGrp="1"/>
          </p:cNvSpPr>
          <p:nvPr>
            <p:ph idx="1"/>
          </p:nvPr>
        </p:nvSpPr>
        <p:spPr>
          <a:xfrm>
            <a:off x="693791" y="1143001"/>
            <a:ext cx="7772400" cy="4471156"/>
          </a:xfrm>
        </p:spPr>
        <p:txBody>
          <a:bodyPr/>
          <a:lstStyle/>
          <a:p>
            <a:r>
              <a:rPr lang="en-US" sz="2800" dirty="0"/>
              <a:t>We offer a wide variety of activities</a:t>
            </a:r>
          </a:p>
          <a:p>
            <a:pPr lvl="1"/>
            <a:r>
              <a:rPr lang="en-US" sz="2400" dirty="0"/>
              <a:t>Boating courses &amp; seminars</a:t>
            </a:r>
          </a:p>
          <a:p>
            <a:pPr lvl="1"/>
            <a:r>
              <a:rPr lang="en-US" sz="2400" dirty="0"/>
              <a:t>On-the-water training &amp; events</a:t>
            </a:r>
          </a:p>
          <a:p>
            <a:pPr lvl="1"/>
            <a:r>
              <a:rPr lang="en-US" sz="2400" dirty="0"/>
              <a:t>Social gatherings</a:t>
            </a:r>
          </a:p>
          <a:p>
            <a:pPr lvl="1"/>
            <a:r>
              <a:rPr lang="en-US" sz="2400" dirty="0"/>
              <a:t>Vessel safety checks</a:t>
            </a:r>
          </a:p>
          <a:p>
            <a:pPr lvl="1"/>
            <a:r>
              <a:rPr lang="en-US" sz="2400" dirty="0"/>
              <a:t>Safety training</a:t>
            </a:r>
          </a:p>
          <a:p>
            <a:pPr lvl="1"/>
            <a:r>
              <a:rPr lang="en-US" sz="2400" dirty="0"/>
              <a:t>Cooperative Charting</a:t>
            </a:r>
          </a:p>
          <a:p>
            <a:pPr lvl="1"/>
            <a:r>
              <a:rPr lang="en-US" sz="2400" dirty="0"/>
              <a:t>Boating community interaction</a:t>
            </a:r>
          </a:p>
          <a:p>
            <a:endParaRPr lang="en-US" sz="2800" dirty="0"/>
          </a:p>
        </p:txBody>
      </p:sp>
      <p:pic>
        <p:nvPicPr>
          <p:cNvPr id="37891" name="Picture 1"/>
          <p:cNvPicPr>
            <a:picLocks noChangeAspect="1" noChangeArrowheads="1"/>
          </p:cNvPicPr>
          <p:nvPr/>
        </p:nvPicPr>
        <p:blipFill>
          <a:blip r:embed="rId4" cstate="print"/>
          <a:srcRect/>
          <a:stretch>
            <a:fillRect/>
          </a:stretch>
        </p:blipFill>
        <p:spPr bwMode="auto">
          <a:xfrm>
            <a:off x="6858000" y="1747839"/>
            <a:ext cx="1143000" cy="1284287"/>
          </a:xfrm>
          <a:prstGeom prst="rect">
            <a:avLst/>
          </a:prstGeom>
          <a:noFill/>
          <a:ln w="9525">
            <a:noFill/>
            <a:miter lim="800000"/>
            <a:headEnd/>
            <a:tailEnd/>
          </a:ln>
        </p:spPr>
      </p:pic>
      <p:pic>
        <p:nvPicPr>
          <p:cNvPr id="8199" name="Picture 1"/>
          <p:cNvPicPr>
            <a:picLocks noChangeAspect="1" noChangeArrowheads="1"/>
          </p:cNvPicPr>
          <p:nvPr/>
        </p:nvPicPr>
        <p:blipFill>
          <a:blip r:embed="rId5" cstate="print"/>
          <a:srcRect/>
          <a:stretch>
            <a:fillRect/>
          </a:stretch>
        </p:blipFill>
        <p:spPr bwMode="auto">
          <a:xfrm>
            <a:off x="6780451" y="4786313"/>
            <a:ext cx="1752600" cy="1190625"/>
          </a:xfrm>
          <a:prstGeom prst="rect">
            <a:avLst/>
          </a:prstGeom>
          <a:noFill/>
          <a:ln w="9525">
            <a:noFill/>
            <a:miter lim="800000"/>
            <a:headEnd/>
            <a:tailEnd/>
          </a:ln>
        </p:spPr>
      </p:pic>
      <p:pic>
        <p:nvPicPr>
          <p:cNvPr id="8200" name="Picture 8" descr="C:\Users\Paul\Documents\Pauls Stuff\Sailing\RSPS\Pictures\P8230177_edited.jpg"/>
          <p:cNvPicPr>
            <a:picLocks noChangeAspect="1" noChangeArrowheads="1"/>
          </p:cNvPicPr>
          <p:nvPr/>
        </p:nvPicPr>
        <p:blipFill>
          <a:blip r:embed="rId6" cstate="print"/>
          <a:srcRect/>
          <a:stretch>
            <a:fillRect/>
          </a:stretch>
        </p:blipFill>
        <p:spPr bwMode="auto">
          <a:xfrm>
            <a:off x="6832833" y="3218492"/>
            <a:ext cx="1828800" cy="1177925"/>
          </a:xfrm>
          <a:prstGeom prst="rect">
            <a:avLst/>
          </a:prstGeom>
          <a:noFill/>
          <a:ln w="9525">
            <a:noFill/>
            <a:miter lim="800000"/>
            <a:headEnd/>
            <a:tailEnd/>
          </a:ln>
        </p:spPr>
      </p:pic>
      <p:pic>
        <p:nvPicPr>
          <p:cNvPr id="8201" name="Picture 9" descr="C:\Users\Paul\Documents\Pauls Stuff\Sailing\RSPS\Pictures\P8230176.jpg"/>
          <p:cNvPicPr>
            <a:picLocks noChangeAspect="1" noChangeArrowheads="1"/>
          </p:cNvPicPr>
          <p:nvPr/>
        </p:nvPicPr>
        <p:blipFill>
          <a:blip r:embed="rId7" cstate="print"/>
          <a:srcRect/>
          <a:stretch>
            <a:fillRect/>
          </a:stretch>
        </p:blipFill>
        <p:spPr bwMode="auto">
          <a:xfrm>
            <a:off x="4983480" y="4786313"/>
            <a:ext cx="1596389" cy="1197292"/>
          </a:xfrm>
          <a:prstGeom prst="rect">
            <a:avLst/>
          </a:prstGeom>
          <a:noFill/>
          <a:ln w="9525">
            <a:noFill/>
            <a:miter lim="800000"/>
            <a:headEnd/>
            <a:tailEnd/>
          </a:ln>
        </p:spPr>
      </p:pic>
      <p:pic>
        <p:nvPicPr>
          <p:cNvPr id="8202" name="Picture 10" descr="C:\Users\Paul\Documents\Pauls Stuff\Sailing\RSPS\Pictures\P9140225.jpg"/>
          <p:cNvPicPr>
            <a:picLocks noChangeAspect="1" noChangeArrowheads="1"/>
          </p:cNvPicPr>
          <p:nvPr/>
        </p:nvPicPr>
        <p:blipFill>
          <a:blip r:embed="rId8" cstate="print"/>
          <a:srcRect/>
          <a:stretch>
            <a:fillRect/>
          </a:stretch>
        </p:blipFill>
        <p:spPr bwMode="auto">
          <a:xfrm>
            <a:off x="3169031" y="4786312"/>
            <a:ext cx="1625600" cy="1219200"/>
          </a:xfrm>
          <a:prstGeom prst="rect">
            <a:avLst/>
          </a:prstGeom>
          <a:noFill/>
          <a:ln w="9525">
            <a:noFill/>
            <a:miter lim="800000"/>
            <a:headEnd/>
            <a:tailEnd/>
          </a:ln>
        </p:spPr>
      </p:pic>
      <p:pic>
        <p:nvPicPr>
          <p:cNvPr id="8204" name="Picture 12" descr="C:\Users\Paul\Documents\Pauls Stuff\Sailing\RSPS\Pictures\P9140233.jpg"/>
          <p:cNvPicPr>
            <a:picLocks noChangeAspect="1" noChangeArrowheads="1"/>
          </p:cNvPicPr>
          <p:nvPr/>
        </p:nvPicPr>
        <p:blipFill>
          <a:blip r:embed="rId9" cstate="print"/>
          <a:srcRect/>
          <a:stretch>
            <a:fillRect/>
          </a:stretch>
        </p:blipFill>
        <p:spPr bwMode="auto">
          <a:xfrm>
            <a:off x="1354581" y="4786312"/>
            <a:ext cx="1625600" cy="12192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26427802"/>
      </p:ext>
    </p:extLst>
  </p:cSld>
  <p:clrMapOvr>
    <a:masterClrMapping/>
  </p:clrMapOvr>
  <p:transition advTm="160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7891"/>
                                        </p:tgtEl>
                                        <p:attrNameLst>
                                          <p:attrName>style.visibility</p:attrName>
                                        </p:attrNameLst>
                                      </p:cBhvr>
                                      <p:to>
                                        <p:strVal val="visible"/>
                                      </p:to>
                                    </p:set>
                                    <p:anim calcmode="lin" valueType="num">
                                      <p:cBhvr additive="base">
                                        <p:cTn id="10" dur="500" fill="hold"/>
                                        <p:tgtEl>
                                          <p:spTgt spid="37891"/>
                                        </p:tgtEl>
                                        <p:attrNameLst>
                                          <p:attrName>ppt_x</p:attrName>
                                        </p:attrNameLst>
                                      </p:cBhvr>
                                      <p:tavLst>
                                        <p:tav tm="0">
                                          <p:val>
                                            <p:strVal val="#ppt_x"/>
                                          </p:val>
                                        </p:tav>
                                        <p:tav tm="100000">
                                          <p:val>
                                            <p:strVal val="#ppt_x"/>
                                          </p:val>
                                        </p:tav>
                                      </p:tavLst>
                                    </p:anim>
                                    <p:anim calcmode="lin" valueType="num">
                                      <p:cBhvr additive="base">
                                        <p:cTn id="11"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slide(fromBottom)">
                                      <p:cBhvr>
                                        <p:cTn id="16" dur="500"/>
                                        <p:tgtEl>
                                          <p:spTgt spid="3">
                                            <p:txEl>
                                              <p:pRg st="2" end="2"/>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8200"/>
                                        </p:tgtEl>
                                        <p:attrNameLst>
                                          <p:attrName>style.visibility</p:attrName>
                                        </p:attrNameLst>
                                      </p:cBhvr>
                                      <p:to>
                                        <p:strVal val="visible"/>
                                      </p:to>
                                    </p:set>
                                    <p:anim calcmode="lin" valueType="num">
                                      <p:cBhvr additive="base">
                                        <p:cTn id="19" dur="500" fill="hold"/>
                                        <p:tgtEl>
                                          <p:spTgt spid="8200"/>
                                        </p:tgtEl>
                                        <p:attrNameLst>
                                          <p:attrName>ppt_x</p:attrName>
                                        </p:attrNameLst>
                                      </p:cBhvr>
                                      <p:tavLst>
                                        <p:tav tm="0">
                                          <p:val>
                                            <p:strVal val="#ppt_x"/>
                                          </p:val>
                                        </p:tav>
                                        <p:tav tm="100000">
                                          <p:val>
                                            <p:strVal val="#ppt_x"/>
                                          </p:val>
                                        </p:tav>
                                      </p:tavLst>
                                    </p:anim>
                                    <p:anim calcmode="lin" valueType="num">
                                      <p:cBhvr additive="base">
                                        <p:cTn id="20"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slide(fromBottom)">
                                      <p:cBhvr>
                                        <p:cTn id="25" dur="500"/>
                                        <p:tgtEl>
                                          <p:spTgt spid="3">
                                            <p:txEl>
                                              <p:pRg st="3" end="3"/>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8199"/>
                                        </p:tgtEl>
                                        <p:attrNameLst>
                                          <p:attrName>style.visibility</p:attrName>
                                        </p:attrNameLst>
                                      </p:cBhvr>
                                      <p:to>
                                        <p:strVal val="visible"/>
                                      </p:to>
                                    </p:set>
                                    <p:anim calcmode="lin" valueType="num">
                                      <p:cBhvr additive="base">
                                        <p:cTn id="28" dur="500" fill="hold"/>
                                        <p:tgtEl>
                                          <p:spTgt spid="8199"/>
                                        </p:tgtEl>
                                        <p:attrNameLst>
                                          <p:attrName>ppt_x</p:attrName>
                                        </p:attrNameLst>
                                      </p:cBhvr>
                                      <p:tavLst>
                                        <p:tav tm="0">
                                          <p:val>
                                            <p:strVal val="#ppt_x"/>
                                          </p:val>
                                        </p:tav>
                                        <p:tav tm="100000">
                                          <p:val>
                                            <p:strVal val="#ppt_x"/>
                                          </p:val>
                                        </p:tav>
                                      </p:tavLst>
                                    </p:anim>
                                    <p:anim calcmode="lin" valueType="num">
                                      <p:cBhvr additive="base">
                                        <p:cTn id="29"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slide(fromBottom)">
                                      <p:cBhvr>
                                        <p:cTn id="34" dur="500"/>
                                        <p:tgtEl>
                                          <p:spTgt spid="3">
                                            <p:txEl>
                                              <p:pRg st="4" end="4"/>
                                            </p:txEl>
                                          </p:spTgt>
                                        </p:tgtEl>
                                      </p:cBhvr>
                                    </p:animEffect>
                                  </p:childTnLst>
                                </p:cTn>
                              </p:par>
                              <p:par>
                                <p:cTn id="35" presetID="2" presetClass="entr" presetSubtype="4" fill="hold" nodeType="withEffect">
                                  <p:stCondLst>
                                    <p:cond delay="0"/>
                                  </p:stCondLst>
                                  <p:childTnLst>
                                    <p:set>
                                      <p:cBhvr>
                                        <p:cTn id="36" dur="1" fill="hold">
                                          <p:stCondLst>
                                            <p:cond delay="0"/>
                                          </p:stCondLst>
                                        </p:cTn>
                                        <p:tgtEl>
                                          <p:spTgt spid="8201"/>
                                        </p:tgtEl>
                                        <p:attrNameLst>
                                          <p:attrName>style.visibility</p:attrName>
                                        </p:attrNameLst>
                                      </p:cBhvr>
                                      <p:to>
                                        <p:strVal val="visible"/>
                                      </p:to>
                                    </p:set>
                                    <p:anim calcmode="lin" valueType="num">
                                      <p:cBhvr additive="base">
                                        <p:cTn id="37" dur="500" fill="hold"/>
                                        <p:tgtEl>
                                          <p:spTgt spid="8201"/>
                                        </p:tgtEl>
                                        <p:attrNameLst>
                                          <p:attrName>ppt_x</p:attrName>
                                        </p:attrNameLst>
                                      </p:cBhvr>
                                      <p:tavLst>
                                        <p:tav tm="0">
                                          <p:val>
                                            <p:strVal val="#ppt_x"/>
                                          </p:val>
                                        </p:tav>
                                        <p:tav tm="100000">
                                          <p:val>
                                            <p:strVal val="#ppt_x"/>
                                          </p:val>
                                        </p:tav>
                                      </p:tavLst>
                                    </p:anim>
                                    <p:anim calcmode="lin" valueType="num">
                                      <p:cBhvr additive="base">
                                        <p:cTn id="38"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slide(fromBottom)">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slide(fromBottom)">
                                      <p:cBhvr>
                                        <p:cTn id="48" dur="500"/>
                                        <p:tgtEl>
                                          <p:spTgt spid="3">
                                            <p:txEl>
                                              <p:pRg st="6" end="6"/>
                                            </p:txEl>
                                          </p:spTgt>
                                        </p:tgtEl>
                                      </p:cBhvr>
                                    </p:animEffect>
                                  </p:childTnLst>
                                </p:cTn>
                              </p:par>
                              <p:par>
                                <p:cTn id="49" presetID="2" presetClass="entr" presetSubtype="4" fill="hold" nodeType="withEffect">
                                  <p:stCondLst>
                                    <p:cond delay="0"/>
                                  </p:stCondLst>
                                  <p:childTnLst>
                                    <p:set>
                                      <p:cBhvr>
                                        <p:cTn id="50" dur="1" fill="hold">
                                          <p:stCondLst>
                                            <p:cond delay="0"/>
                                          </p:stCondLst>
                                        </p:cTn>
                                        <p:tgtEl>
                                          <p:spTgt spid="8202"/>
                                        </p:tgtEl>
                                        <p:attrNameLst>
                                          <p:attrName>style.visibility</p:attrName>
                                        </p:attrNameLst>
                                      </p:cBhvr>
                                      <p:to>
                                        <p:strVal val="visible"/>
                                      </p:to>
                                    </p:set>
                                    <p:anim calcmode="lin" valueType="num">
                                      <p:cBhvr additive="base">
                                        <p:cTn id="51" dur="500" fill="hold"/>
                                        <p:tgtEl>
                                          <p:spTgt spid="8202"/>
                                        </p:tgtEl>
                                        <p:attrNameLst>
                                          <p:attrName>ppt_x</p:attrName>
                                        </p:attrNameLst>
                                      </p:cBhvr>
                                      <p:tavLst>
                                        <p:tav tm="0">
                                          <p:val>
                                            <p:strVal val="#ppt_x"/>
                                          </p:val>
                                        </p:tav>
                                        <p:tav tm="100000">
                                          <p:val>
                                            <p:strVal val="#ppt_x"/>
                                          </p:val>
                                        </p:tav>
                                      </p:tavLst>
                                    </p:anim>
                                    <p:anim calcmode="lin" valueType="num">
                                      <p:cBhvr additive="base">
                                        <p:cTn id="52"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slide(fromBottom)">
                                      <p:cBhvr>
                                        <p:cTn id="57" dur="500"/>
                                        <p:tgtEl>
                                          <p:spTgt spid="3">
                                            <p:txEl>
                                              <p:pRg st="7" end="7"/>
                                            </p:txEl>
                                          </p:spTgt>
                                        </p:tgtEl>
                                      </p:cBhvr>
                                    </p:animEffect>
                                  </p:childTnLst>
                                </p:cTn>
                              </p:par>
                              <p:par>
                                <p:cTn id="58" presetID="2" presetClass="entr" presetSubtype="4" fill="hold" nodeType="withEffect">
                                  <p:stCondLst>
                                    <p:cond delay="0"/>
                                  </p:stCondLst>
                                  <p:childTnLst>
                                    <p:set>
                                      <p:cBhvr>
                                        <p:cTn id="59" dur="1" fill="hold">
                                          <p:stCondLst>
                                            <p:cond delay="0"/>
                                          </p:stCondLst>
                                        </p:cTn>
                                        <p:tgtEl>
                                          <p:spTgt spid="8204"/>
                                        </p:tgtEl>
                                        <p:attrNameLst>
                                          <p:attrName>style.visibility</p:attrName>
                                        </p:attrNameLst>
                                      </p:cBhvr>
                                      <p:to>
                                        <p:strVal val="visible"/>
                                      </p:to>
                                    </p:set>
                                    <p:anim calcmode="lin" valueType="num">
                                      <p:cBhvr additive="base">
                                        <p:cTn id="60" dur="500" fill="hold"/>
                                        <p:tgtEl>
                                          <p:spTgt spid="8204"/>
                                        </p:tgtEl>
                                        <p:attrNameLst>
                                          <p:attrName>ppt_x</p:attrName>
                                        </p:attrNameLst>
                                      </p:cBhvr>
                                      <p:tavLst>
                                        <p:tav tm="0">
                                          <p:val>
                                            <p:strVal val="#ppt_x"/>
                                          </p:val>
                                        </p:tav>
                                        <p:tav tm="100000">
                                          <p:val>
                                            <p:strVal val="#ppt_x"/>
                                          </p:val>
                                        </p:tav>
                                      </p:tavLst>
                                    </p:anim>
                                    <p:anim calcmode="lin" valueType="num">
                                      <p:cBhvr additive="base">
                                        <p:cTn id="61"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Boating Education Your Way</a:t>
            </a:r>
          </a:p>
        </p:txBody>
      </p:sp>
      <p:sp>
        <p:nvSpPr>
          <p:cNvPr id="3" name="Content Placeholder 2"/>
          <p:cNvSpPr>
            <a:spLocks noGrp="1"/>
          </p:cNvSpPr>
          <p:nvPr>
            <p:ph idx="1"/>
          </p:nvPr>
        </p:nvSpPr>
        <p:spPr>
          <a:xfrm>
            <a:off x="685800" y="1210056"/>
            <a:ext cx="7772400" cy="4267200"/>
          </a:xfrm>
        </p:spPr>
        <p:txBody>
          <a:bodyPr/>
          <a:lstStyle/>
          <a:p>
            <a:r>
              <a:rPr lang="en-US" sz="2400" dirty="0"/>
              <a:t>On-line courses</a:t>
            </a:r>
          </a:p>
          <a:p>
            <a:pPr lvl="1"/>
            <a:r>
              <a:rPr lang="en-US" sz="2000" dirty="0"/>
              <a:t>Convenient</a:t>
            </a:r>
          </a:p>
          <a:p>
            <a:pPr lvl="1"/>
            <a:r>
              <a:rPr lang="en-US" sz="2000" dirty="0"/>
              <a:t>At your own pace</a:t>
            </a:r>
          </a:p>
          <a:p>
            <a:r>
              <a:rPr lang="en-US" sz="2400" dirty="0"/>
              <a:t>Classroom</a:t>
            </a:r>
          </a:p>
          <a:p>
            <a:pPr lvl="1"/>
            <a:r>
              <a:rPr lang="en-US" sz="2000" dirty="0"/>
              <a:t>Certified instructors</a:t>
            </a:r>
          </a:p>
          <a:p>
            <a:pPr lvl="1"/>
            <a:r>
              <a:rPr lang="en-US" sz="2000" dirty="0"/>
              <a:t>In-depth answers to your questions</a:t>
            </a:r>
          </a:p>
          <a:p>
            <a:pPr lvl="1"/>
            <a:r>
              <a:rPr lang="en-US" sz="2000" dirty="0"/>
              <a:t>Group learning and interaction</a:t>
            </a:r>
          </a:p>
          <a:p>
            <a:pPr lvl="1"/>
            <a:r>
              <a:rPr lang="en-US" sz="2000" dirty="0"/>
              <a:t>Realistic presentations</a:t>
            </a:r>
          </a:p>
          <a:p>
            <a:r>
              <a:rPr lang="en-US" sz="2400" dirty="0"/>
              <a:t>On the Water</a:t>
            </a:r>
          </a:p>
          <a:p>
            <a:pPr lvl="1"/>
            <a:r>
              <a:rPr lang="en-US" sz="2000" dirty="0"/>
              <a:t>Hands on training</a:t>
            </a:r>
          </a:p>
          <a:p>
            <a:pPr lvl="1"/>
            <a:r>
              <a:rPr lang="en-US" sz="2000" dirty="0"/>
              <a:t>Skills development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437" b="6953"/>
          <a:stretch/>
        </p:blipFill>
        <p:spPr>
          <a:xfrm>
            <a:off x="6079018" y="4544568"/>
            <a:ext cx="2306105" cy="1170432"/>
          </a:xfrm>
          <a:prstGeom prst="rect">
            <a:avLst/>
          </a:prstGeom>
        </p:spPr>
      </p:pic>
      <p:pic>
        <p:nvPicPr>
          <p:cNvPr id="6" name="Picture 5" descr="trifold2c"/>
          <p:cNvPicPr/>
          <p:nvPr/>
        </p:nvPicPr>
        <p:blipFill>
          <a:blip r:embed="rId3" cstate="print"/>
          <a:srcRect/>
          <a:stretch>
            <a:fillRect/>
          </a:stretch>
        </p:blipFill>
        <p:spPr bwMode="auto">
          <a:xfrm>
            <a:off x="6055481" y="2999232"/>
            <a:ext cx="2329569" cy="1280160"/>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6035042" y="1374438"/>
            <a:ext cx="2386775" cy="1461156"/>
          </a:xfrm>
          <a:prstGeom prst="rect">
            <a:avLst/>
          </a:prstGeom>
          <a:noFill/>
          <a:ln w="9525">
            <a:noFill/>
            <a:miter lim="800000"/>
            <a:headEnd/>
            <a:tailEnd/>
          </a:ln>
        </p:spPr>
      </p:pic>
    </p:spTree>
    <p:extLst>
      <p:ext uri="{BB962C8B-B14F-4D97-AF65-F5344CB8AC3E}">
        <p14:creationId xmlns:p14="http://schemas.microsoft.com/office/powerpoint/2010/main" val="35311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ssolv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lide(fromBottom)">
                                      <p:cBhvr>
                                        <p:cTn id="25" dur="500"/>
                                        <p:tgtEl>
                                          <p:spTgt spid="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slide(fromBottom)">
                                      <p:cBhvr>
                                        <p:cTn id="28" dur="500"/>
                                        <p:tgtEl>
                                          <p:spTgt spid="3">
                                            <p:txEl>
                                              <p:pRg st="5" end="5"/>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lide(fromBottom)">
                                      <p:cBhvr>
                                        <p:cTn id="31" dur="500"/>
                                        <p:tgtEl>
                                          <p:spTgt spid="3">
                                            <p:txEl>
                                              <p:pRg st="6" end="6"/>
                                            </p:txEl>
                                          </p:spTgt>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slide(fromBottom)">
                                      <p:cBhvr>
                                        <p:cTn id="34" dur="500"/>
                                        <p:tgtEl>
                                          <p:spTgt spid="3">
                                            <p:txEl>
                                              <p:pRg st="7" end="7"/>
                                            </p:txEl>
                                          </p:spTgt>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slide(fromBottom)">
                                      <p:cBhvr>
                                        <p:cTn id="43" dur="500"/>
                                        <p:tgtEl>
                                          <p:spTgt spid="3">
                                            <p:txEl>
                                              <p:pRg st="8" end="8"/>
                                            </p:txEl>
                                          </p:spTgt>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slide(fromBottom)">
                                      <p:cBhvr>
                                        <p:cTn id="46" dur="500"/>
                                        <p:tgtEl>
                                          <p:spTgt spid="3">
                                            <p:txEl>
                                              <p:pRg st="9" end="9"/>
                                            </p:txEl>
                                          </p:spTgt>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slide(fromBottom)">
                                      <p:cBhvr>
                                        <p:cTn id="49" dur="500"/>
                                        <p:tgtEl>
                                          <p:spTgt spid="3">
                                            <p:txEl>
                                              <p:pRg st="10" end="10"/>
                                            </p:txEl>
                                          </p:spTgt>
                                        </p:tgtEl>
                                      </p:cBhvr>
                                    </p:animEffect>
                                  </p:childTnLst>
                                </p:cTn>
                              </p:par>
                            </p:childTnLst>
                          </p:cTn>
                        </p:par>
                        <p:par>
                          <p:cTn id="50" fill="hold">
                            <p:stCondLst>
                              <p:cond delay="500"/>
                            </p:stCondLst>
                            <p:childTnLst>
                              <p:par>
                                <p:cTn id="51" presetID="9"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Courses</a:t>
            </a:r>
          </a:p>
        </p:txBody>
      </p:sp>
      <p:sp>
        <p:nvSpPr>
          <p:cNvPr id="3" name="Content Placeholder 2"/>
          <p:cNvSpPr>
            <a:spLocks noGrp="1"/>
          </p:cNvSpPr>
          <p:nvPr>
            <p:ph idx="1"/>
          </p:nvPr>
        </p:nvSpPr>
        <p:spPr>
          <a:xfrm>
            <a:off x="685800" y="1282621"/>
            <a:ext cx="7772400" cy="4651836"/>
          </a:xfrm>
        </p:spPr>
        <p:txBody>
          <a:bodyPr/>
          <a:lstStyle/>
          <a:p>
            <a:r>
              <a:rPr lang="en-US" sz="3200" dirty="0"/>
              <a:t>Navigation</a:t>
            </a:r>
          </a:p>
          <a:p>
            <a:pPr lvl="1"/>
            <a:r>
              <a:rPr lang="en-US" sz="2800" dirty="0"/>
              <a:t>Inland and Coastal</a:t>
            </a:r>
          </a:p>
          <a:p>
            <a:pPr lvl="1"/>
            <a:r>
              <a:rPr lang="en-US" sz="2800" dirty="0"/>
              <a:t>Offshore</a:t>
            </a:r>
          </a:p>
          <a:p>
            <a:r>
              <a:rPr lang="en-US" sz="3200" dirty="0"/>
              <a:t>Boat Handling</a:t>
            </a:r>
          </a:p>
          <a:p>
            <a:r>
              <a:rPr lang="en-US" sz="3200" dirty="0"/>
              <a:t>Marine Equipment </a:t>
            </a:r>
          </a:p>
          <a:p>
            <a:r>
              <a:rPr lang="en-US" sz="3200" dirty="0"/>
              <a:t>Weather</a:t>
            </a:r>
          </a:p>
          <a:p>
            <a:r>
              <a:rPr lang="en-US" sz="3200" dirty="0"/>
              <a:t>Sail</a:t>
            </a:r>
          </a:p>
          <a:p>
            <a:r>
              <a:rPr lang="en-US" sz="3200" dirty="0"/>
              <a:t>Cruise Planning</a:t>
            </a:r>
          </a:p>
        </p:txBody>
      </p:sp>
      <p:pic>
        <p:nvPicPr>
          <p:cNvPr id="10" name="Picture 9" descr="Marine Comm Cover s.jpg"/>
          <p:cNvPicPr>
            <a:picLocks noChangeAspect="1"/>
          </p:cNvPicPr>
          <p:nvPr/>
        </p:nvPicPr>
        <p:blipFill>
          <a:blip r:embed="rId3" cstate="print"/>
          <a:srcRect/>
          <a:stretch>
            <a:fillRect/>
          </a:stretch>
        </p:blipFill>
        <p:spPr bwMode="auto">
          <a:xfrm>
            <a:off x="7704138" y="2884488"/>
            <a:ext cx="1058863" cy="1371600"/>
          </a:xfrm>
          <a:prstGeom prst="rect">
            <a:avLst/>
          </a:prstGeom>
          <a:noFill/>
          <a:ln w="9525">
            <a:noFill/>
            <a:miter lim="800000"/>
            <a:headEnd/>
            <a:tailEnd/>
          </a:ln>
        </p:spPr>
      </p:pic>
      <p:pic>
        <p:nvPicPr>
          <p:cNvPr id="11" name="Picture 10" descr="Marine Electronics Cover s.jpg"/>
          <p:cNvPicPr>
            <a:picLocks noChangeAspect="1"/>
          </p:cNvPicPr>
          <p:nvPr/>
        </p:nvPicPr>
        <p:blipFill>
          <a:blip r:embed="rId4" cstate="print"/>
          <a:srcRect/>
          <a:stretch>
            <a:fillRect/>
          </a:stretch>
        </p:blipFill>
        <p:spPr bwMode="auto">
          <a:xfrm>
            <a:off x="4267200" y="4332288"/>
            <a:ext cx="1066800" cy="1382712"/>
          </a:xfrm>
          <a:prstGeom prst="rect">
            <a:avLst/>
          </a:prstGeom>
          <a:noFill/>
          <a:ln w="9525">
            <a:noFill/>
            <a:miter lim="800000"/>
            <a:headEnd/>
            <a:tailEnd/>
          </a:ln>
        </p:spPr>
      </p:pic>
      <p:pic>
        <p:nvPicPr>
          <p:cNvPr id="14" name="Picture 13" descr="MES Cover s.jpg"/>
          <p:cNvPicPr>
            <a:picLocks noChangeAspect="1"/>
          </p:cNvPicPr>
          <p:nvPr/>
        </p:nvPicPr>
        <p:blipFill>
          <a:blip r:embed="rId5" cstate="print"/>
          <a:srcRect/>
          <a:stretch>
            <a:fillRect/>
          </a:stretch>
        </p:blipFill>
        <p:spPr bwMode="auto">
          <a:xfrm>
            <a:off x="6553200" y="2884488"/>
            <a:ext cx="1066800" cy="1382712"/>
          </a:xfrm>
          <a:prstGeom prst="rect">
            <a:avLst/>
          </a:prstGeom>
          <a:noFill/>
          <a:ln w="9525">
            <a:noFill/>
            <a:miter lim="800000"/>
            <a:headEnd/>
            <a:tailEnd/>
          </a:ln>
        </p:spPr>
      </p:pic>
      <p:pic>
        <p:nvPicPr>
          <p:cNvPr id="15" name="Picture 14" descr="EM Cover-SM-s.jpg"/>
          <p:cNvPicPr>
            <a:picLocks noChangeAspect="1"/>
          </p:cNvPicPr>
          <p:nvPr/>
        </p:nvPicPr>
        <p:blipFill>
          <a:blip r:embed="rId6" cstate="print"/>
          <a:srcRect/>
          <a:stretch>
            <a:fillRect/>
          </a:stretch>
        </p:blipFill>
        <p:spPr bwMode="auto">
          <a:xfrm>
            <a:off x="5410200" y="2884488"/>
            <a:ext cx="1066800" cy="1382712"/>
          </a:xfrm>
          <a:prstGeom prst="rect">
            <a:avLst/>
          </a:prstGeom>
          <a:noFill/>
          <a:ln w="9525">
            <a:noFill/>
            <a:miter lim="800000"/>
            <a:headEnd/>
            <a:tailEnd/>
          </a:ln>
        </p:spPr>
      </p:pic>
      <p:pic>
        <p:nvPicPr>
          <p:cNvPr id="13314" name="Picture 2" descr="Cruise Planning Manual"/>
          <p:cNvPicPr>
            <a:picLocks noChangeAspect="1" noChangeArrowheads="1"/>
          </p:cNvPicPr>
          <p:nvPr/>
        </p:nvPicPr>
        <p:blipFill>
          <a:blip r:embed="rId7" cstate="print"/>
          <a:srcRect/>
          <a:stretch>
            <a:fillRect/>
          </a:stretch>
        </p:blipFill>
        <p:spPr bwMode="auto">
          <a:xfrm>
            <a:off x="7698741" y="4371467"/>
            <a:ext cx="1052067" cy="1354820"/>
          </a:xfrm>
          <a:prstGeom prst="rect">
            <a:avLst/>
          </a:prstGeom>
          <a:noFill/>
        </p:spPr>
      </p:pic>
      <p:pic>
        <p:nvPicPr>
          <p:cNvPr id="1026" name="Picture 2" descr="C:\Users\Paul\Desktop\piloting_cover.jpg"/>
          <p:cNvPicPr>
            <a:picLocks noChangeAspect="1" noChangeArrowheads="1"/>
          </p:cNvPicPr>
          <p:nvPr/>
        </p:nvPicPr>
        <p:blipFill>
          <a:blip r:embed="rId8" cstate="print"/>
          <a:srcRect/>
          <a:stretch>
            <a:fillRect/>
          </a:stretch>
        </p:blipFill>
        <p:spPr bwMode="auto">
          <a:xfrm>
            <a:off x="4261104" y="1373902"/>
            <a:ext cx="1060704" cy="1364823"/>
          </a:xfrm>
          <a:prstGeom prst="rect">
            <a:avLst/>
          </a:prstGeom>
          <a:noFill/>
        </p:spPr>
      </p:pic>
      <p:pic>
        <p:nvPicPr>
          <p:cNvPr id="1027" name="Picture 3" descr="C:\Users\Paul\Desktop\ap_cover.jpg"/>
          <p:cNvPicPr>
            <a:picLocks noChangeAspect="1" noChangeArrowheads="1"/>
          </p:cNvPicPr>
          <p:nvPr/>
        </p:nvPicPr>
        <p:blipFill>
          <a:blip r:embed="rId9" cstate="print"/>
          <a:srcRect/>
          <a:stretch>
            <a:fillRect/>
          </a:stretch>
        </p:blipFill>
        <p:spPr bwMode="auto">
          <a:xfrm>
            <a:off x="5437887" y="1382776"/>
            <a:ext cx="1050180" cy="1351280"/>
          </a:xfrm>
          <a:prstGeom prst="rect">
            <a:avLst/>
          </a:prstGeom>
          <a:noFill/>
        </p:spPr>
      </p:pic>
      <p:pic>
        <p:nvPicPr>
          <p:cNvPr id="1028" name="Picture 4" descr="C:\Users\Paul\Desktop\jn_cover.jpg"/>
          <p:cNvPicPr>
            <a:picLocks noChangeAspect="1" noChangeArrowheads="1"/>
          </p:cNvPicPr>
          <p:nvPr/>
        </p:nvPicPr>
        <p:blipFill>
          <a:blip r:embed="rId10" cstate="print"/>
          <a:srcRect/>
          <a:stretch>
            <a:fillRect/>
          </a:stretch>
        </p:blipFill>
        <p:spPr bwMode="auto">
          <a:xfrm>
            <a:off x="6578093" y="1381580"/>
            <a:ext cx="1057148" cy="1362381"/>
          </a:xfrm>
          <a:prstGeom prst="rect">
            <a:avLst/>
          </a:prstGeom>
          <a:noFill/>
        </p:spPr>
      </p:pic>
      <p:pic>
        <p:nvPicPr>
          <p:cNvPr id="1031" name="Picture 7" descr="C:\Users\Paul\Desktop\n_cover.jpg"/>
          <p:cNvPicPr>
            <a:picLocks noChangeAspect="1" noChangeArrowheads="1"/>
          </p:cNvPicPr>
          <p:nvPr/>
        </p:nvPicPr>
        <p:blipFill>
          <a:blip r:embed="rId11" cstate="print"/>
          <a:srcRect/>
          <a:stretch>
            <a:fillRect/>
          </a:stretch>
        </p:blipFill>
        <p:spPr bwMode="auto">
          <a:xfrm>
            <a:off x="7712965" y="1379221"/>
            <a:ext cx="1069671" cy="1373124"/>
          </a:xfrm>
          <a:prstGeom prst="rect">
            <a:avLst/>
          </a:prstGeom>
          <a:noFill/>
        </p:spPr>
      </p:pic>
      <p:pic>
        <p:nvPicPr>
          <p:cNvPr id="1032" name="Picture 8" descr="C:\Users\Paul\Desktop\seamanship_cover.jpg"/>
          <p:cNvPicPr>
            <a:picLocks noChangeAspect="1" noChangeArrowheads="1"/>
          </p:cNvPicPr>
          <p:nvPr/>
        </p:nvPicPr>
        <p:blipFill>
          <a:blip r:embed="rId12" cstate="print"/>
          <a:srcRect/>
          <a:stretch>
            <a:fillRect/>
          </a:stretch>
        </p:blipFill>
        <p:spPr bwMode="auto">
          <a:xfrm>
            <a:off x="4251009" y="2843784"/>
            <a:ext cx="1099779" cy="1417320"/>
          </a:xfrm>
          <a:prstGeom prst="rect">
            <a:avLst/>
          </a:prstGeom>
          <a:noFill/>
        </p:spPr>
      </p:pic>
      <p:pic>
        <p:nvPicPr>
          <p:cNvPr id="1033" name="Picture 9" descr="C:\Users\Paul\Desktop\wx_2012_cover.jpg"/>
          <p:cNvPicPr>
            <a:picLocks noChangeAspect="1" noChangeArrowheads="1"/>
          </p:cNvPicPr>
          <p:nvPr/>
        </p:nvPicPr>
        <p:blipFill>
          <a:blip r:embed="rId13" cstate="print"/>
          <a:srcRect/>
          <a:stretch>
            <a:fillRect/>
          </a:stretch>
        </p:blipFill>
        <p:spPr bwMode="auto">
          <a:xfrm>
            <a:off x="5417821" y="4370832"/>
            <a:ext cx="1028700" cy="1344440"/>
          </a:xfrm>
          <a:prstGeom prst="rect">
            <a:avLst/>
          </a:prstGeom>
          <a:noFill/>
        </p:spPr>
      </p:pic>
      <p:pic>
        <p:nvPicPr>
          <p:cNvPr id="1034" name="Picture 10" descr="C:\Users\Paul\Desktop\sail2009_cover.jpg"/>
          <p:cNvPicPr>
            <a:picLocks noChangeAspect="1" noChangeArrowheads="1"/>
          </p:cNvPicPr>
          <p:nvPr/>
        </p:nvPicPr>
        <p:blipFill>
          <a:blip r:embed="rId14" cstate="print"/>
          <a:srcRect/>
          <a:stretch>
            <a:fillRect/>
          </a:stretch>
        </p:blipFill>
        <p:spPr bwMode="auto">
          <a:xfrm>
            <a:off x="6554725" y="4381501"/>
            <a:ext cx="1035511" cy="1333500"/>
          </a:xfrm>
          <a:prstGeom prst="rect">
            <a:avLst/>
          </a:prstGeom>
          <a:noFill/>
        </p:spPr>
      </p:pic>
    </p:spTree>
    <p:extLst>
      <p:ext uri="{BB962C8B-B14F-4D97-AF65-F5344CB8AC3E}">
        <p14:creationId xmlns:p14="http://schemas.microsoft.com/office/powerpoint/2010/main" val="8758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55"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1000" fill="hold"/>
                                        <p:tgtEl>
                                          <p:spTgt spid="1026"/>
                                        </p:tgtEl>
                                        <p:attrNameLst>
                                          <p:attrName>ppt_w</p:attrName>
                                        </p:attrNameLst>
                                      </p:cBhvr>
                                      <p:tavLst>
                                        <p:tav tm="0">
                                          <p:val>
                                            <p:strVal val="#ppt_w*0.70"/>
                                          </p:val>
                                        </p:tav>
                                        <p:tav tm="100000">
                                          <p:val>
                                            <p:strVal val="#ppt_w"/>
                                          </p:val>
                                        </p:tav>
                                      </p:tavLst>
                                    </p:anim>
                                    <p:anim calcmode="lin" valueType="num">
                                      <p:cBhvr>
                                        <p:cTn id="17" dur="1000" fill="hold"/>
                                        <p:tgtEl>
                                          <p:spTgt spid="1026"/>
                                        </p:tgtEl>
                                        <p:attrNameLst>
                                          <p:attrName>ppt_h</p:attrName>
                                        </p:attrNameLst>
                                      </p:cBhvr>
                                      <p:tavLst>
                                        <p:tav tm="0">
                                          <p:val>
                                            <p:strVal val="#ppt_h"/>
                                          </p:val>
                                        </p:tav>
                                        <p:tav tm="100000">
                                          <p:val>
                                            <p:strVal val="#ppt_h"/>
                                          </p:val>
                                        </p:tav>
                                      </p:tavLst>
                                    </p:anim>
                                    <p:animEffect transition="in" filter="fade">
                                      <p:cBhvr>
                                        <p:cTn id="18" dur="1000"/>
                                        <p:tgtEl>
                                          <p:spTgt spid="1026"/>
                                        </p:tgtEl>
                                      </p:cBhvr>
                                    </p:animEffect>
                                  </p:childTnLst>
                                </p:cTn>
                              </p:par>
                              <p:par>
                                <p:cTn id="19" presetID="55"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1000" fill="hold"/>
                                        <p:tgtEl>
                                          <p:spTgt spid="1027"/>
                                        </p:tgtEl>
                                        <p:attrNameLst>
                                          <p:attrName>ppt_w</p:attrName>
                                        </p:attrNameLst>
                                      </p:cBhvr>
                                      <p:tavLst>
                                        <p:tav tm="0">
                                          <p:val>
                                            <p:strVal val="#ppt_w*0.70"/>
                                          </p:val>
                                        </p:tav>
                                        <p:tav tm="100000">
                                          <p:val>
                                            <p:strVal val="#ppt_w"/>
                                          </p:val>
                                        </p:tav>
                                      </p:tavLst>
                                    </p:anim>
                                    <p:anim calcmode="lin" valueType="num">
                                      <p:cBhvr>
                                        <p:cTn id="22" dur="1000" fill="hold"/>
                                        <p:tgtEl>
                                          <p:spTgt spid="1027"/>
                                        </p:tgtEl>
                                        <p:attrNameLst>
                                          <p:attrName>ppt_h</p:attrName>
                                        </p:attrNameLst>
                                      </p:cBhvr>
                                      <p:tavLst>
                                        <p:tav tm="0">
                                          <p:val>
                                            <p:strVal val="#ppt_h"/>
                                          </p:val>
                                        </p:tav>
                                        <p:tav tm="100000">
                                          <p:val>
                                            <p:strVal val="#ppt_h"/>
                                          </p:val>
                                        </p:tav>
                                      </p:tavLst>
                                    </p:anim>
                                    <p:animEffect transition="in" filter="fade">
                                      <p:cBhvr>
                                        <p:cTn id="23" dur="1000"/>
                                        <p:tgtEl>
                                          <p:spTgt spid="1027"/>
                                        </p:tgtEl>
                                      </p:cBhvr>
                                    </p:animEffect>
                                  </p:childTnLst>
                                </p:cTn>
                              </p:par>
                              <p:par>
                                <p:cTn id="24" presetID="55"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1000" fill="hold"/>
                                        <p:tgtEl>
                                          <p:spTgt spid="1028"/>
                                        </p:tgtEl>
                                        <p:attrNameLst>
                                          <p:attrName>ppt_w</p:attrName>
                                        </p:attrNameLst>
                                      </p:cBhvr>
                                      <p:tavLst>
                                        <p:tav tm="0">
                                          <p:val>
                                            <p:strVal val="#ppt_w*0.70"/>
                                          </p:val>
                                        </p:tav>
                                        <p:tav tm="100000">
                                          <p:val>
                                            <p:strVal val="#ppt_w"/>
                                          </p:val>
                                        </p:tav>
                                      </p:tavLst>
                                    </p:anim>
                                    <p:anim calcmode="lin" valueType="num">
                                      <p:cBhvr>
                                        <p:cTn id="27" dur="1000" fill="hold"/>
                                        <p:tgtEl>
                                          <p:spTgt spid="1028"/>
                                        </p:tgtEl>
                                        <p:attrNameLst>
                                          <p:attrName>ppt_h</p:attrName>
                                        </p:attrNameLst>
                                      </p:cBhvr>
                                      <p:tavLst>
                                        <p:tav tm="0">
                                          <p:val>
                                            <p:strVal val="#ppt_h"/>
                                          </p:val>
                                        </p:tav>
                                        <p:tav tm="100000">
                                          <p:val>
                                            <p:strVal val="#ppt_h"/>
                                          </p:val>
                                        </p:tav>
                                      </p:tavLst>
                                    </p:anim>
                                    <p:animEffect transition="in" filter="fade">
                                      <p:cBhvr>
                                        <p:cTn id="28" dur="1000"/>
                                        <p:tgtEl>
                                          <p:spTgt spid="1028"/>
                                        </p:tgtEl>
                                      </p:cBhvr>
                                    </p:animEffect>
                                  </p:childTnLst>
                                </p:cTn>
                              </p:par>
                              <p:par>
                                <p:cTn id="29" presetID="55" presetClass="entr" presetSubtype="0" fill="hold" nodeType="withEffect">
                                  <p:stCondLst>
                                    <p:cond delay="0"/>
                                  </p:stCondLst>
                                  <p:childTnLst>
                                    <p:set>
                                      <p:cBhvr>
                                        <p:cTn id="30" dur="1" fill="hold">
                                          <p:stCondLst>
                                            <p:cond delay="0"/>
                                          </p:stCondLst>
                                        </p:cTn>
                                        <p:tgtEl>
                                          <p:spTgt spid="1031"/>
                                        </p:tgtEl>
                                        <p:attrNameLst>
                                          <p:attrName>style.visibility</p:attrName>
                                        </p:attrNameLst>
                                      </p:cBhvr>
                                      <p:to>
                                        <p:strVal val="visible"/>
                                      </p:to>
                                    </p:set>
                                    <p:anim calcmode="lin" valueType="num">
                                      <p:cBhvr>
                                        <p:cTn id="31" dur="1000" fill="hold"/>
                                        <p:tgtEl>
                                          <p:spTgt spid="1031"/>
                                        </p:tgtEl>
                                        <p:attrNameLst>
                                          <p:attrName>ppt_w</p:attrName>
                                        </p:attrNameLst>
                                      </p:cBhvr>
                                      <p:tavLst>
                                        <p:tav tm="0">
                                          <p:val>
                                            <p:strVal val="#ppt_w*0.70"/>
                                          </p:val>
                                        </p:tav>
                                        <p:tav tm="100000">
                                          <p:val>
                                            <p:strVal val="#ppt_w"/>
                                          </p:val>
                                        </p:tav>
                                      </p:tavLst>
                                    </p:anim>
                                    <p:anim calcmode="lin" valueType="num">
                                      <p:cBhvr>
                                        <p:cTn id="32" dur="1000" fill="hold"/>
                                        <p:tgtEl>
                                          <p:spTgt spid="1031"/>
                                        </p:tgtEl>
                                        <p:attrNameLst>
                                          <p:attrName>ppt_h</p:attrName>
                                        </p:attrNameLst>
                                      </p:cBhvr>
                                      <p:tavLst>
                                        <p:tav tm="0">
                                          <p:val>
                                            <p:strVal val="#ppt_h"/>
                                          </p:val>
                                        </p:tav>
                                        <p:tav tm="100000">
                                          <p:val>
                                            <p:strVal val="#ppt_h"/>
                                          </p:val>
                                        </p:tav>
                                      </p:tavLst>
                                    </p:anim>
                                    <p:animEffect transition="in" filter="fade">
                                      <p:cBhvr>
                                        <p:cTn id="33" dur="1000"/>
                                        <p:tgtEl>
                                          <p:spTgt spid="103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slide(fromBottom)">
                                      <p:cBhvr>
                                        <p:cTn id="38" dur="500"/>
                                        <p:tgtEl>
                                          <p:spTgt spid="3">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0.70"/>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slide(fromBottom)">
                                      <p:cBhvr>
                                        <p:cTn id="48" dur="500"/>
                                        <p:tgtEl>
                                          <p:spTgt spid="3">
                                            <p:txEl>
                                              <p:pRg st="4" end="4"/>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strVal val="#ppt_w*0.70"/>
                                          </p:val>
                                        </p:tav>
                                        <p:tav tm="100000">
                                          <p:val>
                                            <p:strVal val="#ppt_w"/>
                                          </p:val>
                                        </p:tav>
                                      </p:tavLst>
                                    </p:anim>
                                    <p:anim calcmode="lin" valueType="num">
                                      <p:cBhvr>
                                        <p:cTn id="52" dur="1000" fill="hold"/>
                                        <p:tgtEl>
                                          <p:spTgt spid="15"/>
                                        </p:tgtEl>
                                        <p:attrNameLst>
                                          <p:attrName>ppt_h</p:attrName>
                                        </p:attrNameLst>
                                      </p:cBhvr>
                                      <p:tavLst>
                                        <p:tav tm="0">
                                          <p:val>
                                            <p:strVal val="#ppt_h"/>
                                          </p:val>
                                        </p:tav>
                                        <p:tav tm="100000">
                                          <p:val>
                                            <p:strVal val="#ppt_h"/>
                                          </p:val>
                                        </p:tav>
                                      </p:tavLst>
                                    </p:anim>
                                    <p:animEffect transition="in" filter="fade">
                                      <p:cBhvr>
                                        <p:cTn id="53" dur="1000"/>
                                        <p:tgtEl>
                                          <p:spTgt spid="15"/>
                                        </p:tgtEl>
                                      </p:cBhvr>
                                    </p:animEffect>
                                  </p:childTnLst>
                                </p:cTn>
                              </p:par>
                              <p:par>
                                <p:cTn id="54" presetID="55"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strVal val="#ppt_w*0.70"/>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Effect transition="in" filter="fade">
                                      <p:cBhvr>
                                        <p:cTn id="58" dur="1000"/>
                                        <p:tgtEl>
                                          <p:spTgt spid="14"/>
                                        </p:tgtEl>
                                      </p:cBhvr>
                                    </p:animEffect>
                                  </p:childTnLst>
                                </p:cTn>
                              </p:par>
                              <p:par>
                                <p:cTn id="59" presetID="55"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par>
                                <p:cTn id="64" presetID="55"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1000" fill="hold"/>
                                        <p:tgtEl>
                                          <p:spTgt spid="11"/>
                                        </p:tgtEl>
                                        <p:attrNameLst>
                                          <p:attrName>ppt_w</p:attrName>
                                        </p:attrNameLst>
                                      </p:cBhvr>
                                      <p:tavLst>
                                        <p:tav tm="0">
                                          <p:val>
                                            <p:strVal val="#ppt_w*0.70"/>
                                          </p:val>
                                        </p:tav>
                                        <p:tav tm="100000">
                                          <p:val>
                                            <p:strVal val="#ppt_w"/>
                                          </p:val>
                                        </p:tav>
                                      </p:tavLst>
                                    </p:anim>
                                    <p:anim calcmode="lin" valueType="num">
                                      <p:cBhvr>
                                        <p:cTn id="67" dur="1000" fill="hold"/>
                                        <p:tgtEl>
                                          <p:spTgt spid="11"/>
                                        </p:tgtEl>
                                        <p:attrNameLst>
                                          <p:attrName>ppt_h</p:attrName>
                                        </p:attrNameLst>
                                      </p:cBhvr>
                                      <p:tavLst>
                                        <p:tav tm="0">
                                          <p:val>
                                            <p:strVal val="#ppt_h"/>
                                          </p:val>
                                        </p:tav>
                                        <p:tav tm="100000">
                                          <p:val>
                                            <p:strVal val="#ppt_h"/>
                                          </p:val>
                                        </p:tav>
                                      </p:tavLst>
                                    </p:anim>
                                    <p:animEffect transition="in" filter="fade">
                                      <p:cBhvr>
                                        <p:cTn id="68" dur="10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slide(fromBottom)">
                                      <p:cBhvr>
                                        <p:cTn id="73" dur="500"/>
                                        <p:tgtEl>
                                          <p:spTgt spid="3">
                                            <p:txEl>
                                              <p:pRg st="5" end="5"/>
                                            </p:txEl>
                                          </p:spTgt>
                                        </p:tgtEl>
                                      </p:cBhvr>
                                    </p:animEffect>
                                  </p:childTnLst>
                                </p:cTn>
                              </p:par>
                              <p:par>
                                <p:cTn id="74" presetID="55" presetClass="entr" presetSubtype="0" fill="hold" nodeType="withEffect">
                                  <p:stCondLst>
                                    <p:cond delay="0"/>
                                  </p:stCondLst>
                                  <p:childTnLst>
                                    <p:set>
                                      <p:cBhvr>
                                        <p:cTn id="75" dur="1" fill="hold">
                                          <p:stCondLst>
                                            <p:cond delay="0"/>
                                          </p:stCondLst>
                                        </p:cTn>
                                        <p:tgtEl>
                                          <p:spTgt spid="1033"/>
                                        </p:tgtEl>
                                        <p:attrNameLst>
                                          <p:attrName>style.visibility</p:attrName>
                                        </p:attrNameLst>
                                      </p:cBhvr>
                                      <p:to>
                                        <p:strVal val="visible"/>
                                      </p:to>
                                    </p:set>
                                    <p:anim calcmode="lin" valueType="num">
                                      <p:cBhvr>
                                        <p:cTn id="76" dur="1000" fill="hold"/>
                                        <p:tgtEl>
                                          <p:spTgt spid="1033"/>
                                        </p:tgtEl>
                                        <p:attrNameLst>
                                          <p:attrName>ppt_w</p:attrName>
                                        </p:attrNameLst>
                                      </p:cBhvr>
                                      <p:tavLst>
                                        <p:tav tm="0">
                                          <p:val>
                                            <p:strVal val="#ppt_w*0.70"/>
                                          </p:val>
                                        </p:tav>
                                        <p:tav tm="100000">
                                          <p:val>
                                            <p:strVal val="#ppt_w"/>
                                          </p:val>
                                        </p:tav>
                                      </p:tavLst>
                                    </p:anim>
                                    <p:anim calcmode="lin" valueType="num">
                                      <p:cBhvr>
                                        <p:cTn id="77" dur="1000" fill="hold"/>
                                        <p:tgtEl>
                                          <p:spTgt spid="1033"/>
                                        </p:tgtEl>
                                        <p:attrNameLst>
                                          <p:attrName>ppt_h</p:attrName>
                                        </p:attrNameLst>
                                      </p:cBhvr>
                                      <p:tavLst>
                                        <p:tav tm="0">
                                          <p:val>
                                            <p:strVal val="#ppt_h"/>
                                          </p:val>
                                        </p:tav>
                                        <p:tav tm="100000">
                                          <p:val>
                                            <p:strVal val="#ppt_h"/>
                                          </p:val>
                                        </p:tav>
                                      </p:tavLst>
                                    </p:anim>
                                    <p:animEffect transition="in" filter="fade">
                                      <p:cBhvr>
                                        <p:cTn id="78" dur="1000"/>
                                        <p:tgtEl>
                                          <p:spTgt spid="1033"/>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Effect transition="in" filter="slide(fromBottom)">
                                      <p:cBhvr>
                                        <p:cTn id="83" dur="500"/>
                                        <p:tgtEl>
                                          <p:spTgt spid="3">
                                            <p:txEl>
                                              <p:pRg st="6" end="6"/>
                                            </p:txEl>
                                          </p:spTgt>
                                        </p:tgtEl>
                                      </p:cBhvr>
                                    </p:animEffect>
                                  </p:childTnLst>
                                </p:cTn>
                              </p:par>
                              <p:par>
                                <p:cTn id="84" presetID="55" presetClass="entr" presetSubtype="0" fill="hold" nodeType="withEffect">
                                  <p:stCondLst>
                                    <p:cond delay="0"/>
                                  </p:stCondLst>
                                  <p:childTnLst>
                                    <p:set>
                                      <p:cBhvr>
                                        <p:cTn id="85" dur="1" fill="hold">
                                          <p:stCondLst>
                                            <p:cond delay="0"/>
                                          </p:stCondLst>
                                        </p:cTn>
                                        <p:tgtEl>
                                          <p:spTgt spid="1034"/>
                                        </p:tgtEl>
                                        <p:attrNameLst>
                                          <p:attrName>style.visibility</p:attrName>
                                        </p:attrNameLst>
                                      </p:cBhvr>
                                      <p:to>
                                        <p:strVal val="visible"/>
                                      </p:to>
                                    </p:set>
                                    <p:anim calcmode="lin" valueType="num">
                                      <p:cBhvr>
                                        <p:cTn id="86" dur="1000" fill="hold"/>
                                        <p:tgtEl>
                                          <p:spTgt spid="1034"/>
                                        </p:tgtEl>
                                        <p:attrNameLst>
                                          <p:attrName>ppt_w</p:attrName>
                                        </p:attrNameLst>
                                      </p:cBhvr>
                                      <p:tavLst>
                                        <p:tav tm="0">
                                          <p:val>
                                            <p:strVal val="#ppt_w*0.70"/>
                                          </p:val>
                                        </p:tav>
                                        <p:tav tm="100000">
                                          <p:val>
                                            <p:strVal val="#ppt_w"/>
                                          </p:val>
                                        </p:tav>
                                      </p:tavLst>
                                    </p:anim>
                                    <p:anim calcmode="lin" valueType="num">
                                      <p:cBhvr>
                                        <p:cTn id="87" dur="1000" fill="hold"/>
                                        <p:tgtEl>
                                          <p:spTgt spid="1034"/>
                                        </p:tgtEl>
                                        <p:attrNameLst>
                                          <p:attrName>ppt_h</p:attrName>
                                        </p:attrNameLst>
                                      </p:cBhvr>
                                      <p:tavLst>
                                        <p:tav tm="0">
                                          <p:val>
                                            <p:strVal val="#ppt_h"/>
                                          </p:val>
                                        </p:tav>
                                        <p:tav tm="100000">
                                          <p:val>
                                            <p:strVal val="#ppt_h"/>
                                          </p:val>
                                        </p:tav>
                                      </p:tavLst>
                                    </p:anim>
                                    <p:animEffect transition="in" filter="fade">
                                      <p:cBhvr>
                                        <p:cTn id="88" dur="1000"/>
                                        <p:tgtEl>
                                          <p:spTgt spid="1034"/>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nodeType="clickEffect">
                                  <p:stCondLst>
                                    <p:cond delay="0"/>
                                  </p:stCondLst>
                                  <p:childTnLst>
                                    <p:set>
                                      <p:cBhvr>
                                        <p:cTn id="92" dur="1" fill="hold">
                                          <p:stCondLst>
                                            <p:cond delay="0"/>
                                          </p:stCondLst>
                                        </p:cTn>
                                        <p:tgtEl>
                                          <p:spTgt spid="3">
                                            <p:txEl>
                                              <p:pRg st="7" end="7"/>
                                            </p:txEl>
                                          </p:spTgt>
                                        </p:tgtEl>
                                        <p:attrNameLst>
                                          <p:attrName>style.visibility</p:attrName>
                                        </p:attrNameLst>
                                      </p:cBhvr>
                                      <p:to>
                                        <p:strVal val="visible"/>
                                      </p:to>
                                    </p:set>
                                    <p:animEffect transition="in" filter="slide(fromBottom)">
                                      <p:cBhvr>
                                        <p:cTn id="93" dur="500"/>
                                        <p:tgtEl>
                                          <p:spTgt spid="3">
                                            <p:txEl>
                                              <p:pRg st="7" end="7"/>
                                            </p:txEl>
                                          </p:spTgt>
                                        </p:tgtEl>
                                      </p:cBhvr>
                                    </p:animEffect>
                                  </p:childTnLst>
                                </p:cTn>
                              </p:par>
                              <p:par>
                                <p:cTn id="94" presetID="55" presetClass="entr" presetSubtype="0" fill="hold" nodeType="withEffect">
                                  <p:stCondLst>
                                    <p:cond delay="0"/>
                                  </p:stCondLst>
                                  <p:childTnLst>
                                    <p:set>
                                      <p:cBhvr>
                                        <p:cTn id="95" dur="1" fill="hold">
                                          <p:stCondLst>
                                            <p:cond delay="0"/>
                                          </p:stCondLst>
                                        </p:cTn>
                                        <p:tgtEl>
                                          <p:spTgt spid="13314"/>
                                        </p:tgtEl>
                                        <p:attrNameLst>
                                          <p:attrName>style.visibility</p:attrName>
                                        </p:attrNameLst>
                                      </p:cBhvr>
                                      <p:to>
                                        <p:strVal val="visible"/>
                                      </p:to>
                                    </p:set>
                                    <p:anim calcmode="lin" valueType="num">
                                      <p:cBhvr>
                                        <p:cTn id="96" dur="1000" fill="hold"/>
                                        <p:tgtEl>
                                          <p:spTgt spid="13314"/>
                                        </p:tgtEl>
                                        <p:attrNameLst>
                                          <p:attrName>ppt_w</p:attrName>
                                        </p:attrNameLst>
                                      </p:cBhvr>
                                      <p:tavLst>
                                        <p:tav tm="0">
                                          <p:val>
                                            <p:strVal val="#ppt_w*0.70"/>
                                          </p:val>
                                        </p:tav>
                                        <p:tav tm="100000">
                                          <p:val>
                                            <p:strVal val="#ppt_w"/>
                                          </p:val>
                                        </p:tav>
                                      </p:tavLst>
                                    </p:anim>
                                    <p:anim calcmode="lin" valueType="num">
                                      <p:cBhvr>
                                        <p:cTn id="97" dur="1000" fill="hold"/>
                                        <p:tgtEl>
                                          <p:spTgt spid="13314"/>
                                        </p:tgtEl>
                                        <p:attrNameLst>
                                          <p:attrName>ppt_h</p:attrName>
                                        </p:attrNameLst>
                                      </p:cBhvr>
                                      <p:tavLst>
                                        <p:tav tm="0">
                                          <p:val>
                                            <p:strVal val="#ppt_h"/>
                                          </p:val>
                                        </p:tav>
                                        <p:tav tm="100000">
                                          <p:val>
                                            <p:strVal val="#ppt_h"/>
                                          </p:val>
                                        </p:tav>
                                      </p:tavLst>
                                    </p:anim>
                                    <p:animEffect transition="in" filter="fade">
                                      <p:cBhvr>
                                        <p:cTn id="98"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685800" y="0"/>
            <a:ext cx="7772400" cy="1143000"/>
          </a:xfrm>
        </p:spPr>
        <p:txBody>
          <a:bodyPr/>
          <a:lstStyle/>
          <a:p>
            <a:r>
              <a:rPr lang="en-US" sz="3200"/>
              <a:t>Two Hour Seminars</a:t>
            </a:r>
          </a:p>
        </p:txBody>
      </p:sp>
      <p:pic>
        <p:nvPicPr>
          <p:cNvPr id="9" name="Picture 7" descr="TR1_PS2 s-ss"/>
          <p:cNvPicPr>
            <a:picLocks noChangeAspect="1" noChangeArrowheads="1"/>
          </p:cNvPicPr>
          <p:nvPr/>
        </p:nvPicPr>
        <p:blipFill>
          <a:blip r:embed="rId3" cstate="print">
            <a:lum contrast="10000"/>
          </a:blip>
          <a:srcRect/>
          <a:stretch>
            <a:fillRect/>
          </a:stretch>
        </p:blipFill>
        <p:spPr bwMode="auto">
          <a:xfrm>
            <a:off x="3521569" y="944330"/>
            <a:ext cx="1600200" cy="3054351"/>
          </a:xfrm>
          <a:prstGeom prst="rect">
            <a:avLst/>
          </a:prstGeom>
          <a:noFill/>
          <a:effectLst>
            <a:outerShdw blurRad="50800" dist="88900" dir="2700000" algn="tl" rotWithShape="0">
              <a:prstClr val="black">
                <a:alpha val="40000"/>
              </a:prstClr>
            </a:outerShdw>
          </a:effectLst>
        </p:spPr>
      </p:pic>
      <p:pic>
        <p:nvPicPr>
          <p:cNvPr id="10" name="Picture 10" descr="USPSOnboard s-nn-ss"/>
          <p:cNvPicPr>
            <a:picLocks noChangeAspect="1" noChangeArrowheads="1"/>
          </p:cNvPicPr>
          <p:nvPr/>
        </p:nvPicPr>
        <p:blipFill>
          <a:blip r:embed="rId4" cstate="print">
            <a:lum contrast="10000"/>
          </a:blip>
          <a:srcRect/>
          <a:stretch>
            <a:fillRect/>
          </a:stretch>
        </p:blipFill>
        <p:spPr bwMode="auto">
          <a:xfrm>
            <a:off x="7943040" y="1227182"/>
            <a:ext cx="965200" cy="2105025"/>
          </a:xfrm>
          <a:prstGeom prst="rect">
            <a:avLst/>
          </a:prstGeom>
          <a:noFill/>
          <a:effectLst>
            <a:outerShdw blurRad="50800" dist="88900" dir="2700000" algn="tl" rotWithShape="0">
              <a:prstClr val="black">
                <a:alpha val="40000"/>
              </a:prstClr>
            </a:outerShdw>
          </a:effectLst>
        </p:spPr>
      </p:pic>
      <p:pic>
        <p:nvPicPr>
          <p:cNvPr id="12" name="Picture 8" descr="USPSUsingGPSs-nn-ss"/>
          <p:cNvPicPr>
            <a:picLocks noChangeAspect="1" noChangeArrowheads="1"/>
          </p:cNvPicPr>
          <p:nvPr/>
        </p:nvPicPr>
        <p:blipFill>
          <a:blip r:embed="rId5" cstate="print">
            <a:lum contrast="10000"/>
          </a:blip>
          <a:srcRect/>
          <a:stretch>
            <a:fillRect/>
          </a:stretch>
        </p:blipFill>
        <p:spPr bwMode="auto">
          <a:xfrm>
            <a:off x="6672896" y="837254"/>
            <a:ext cx="965200" cy="2105025"/>
          </a:xfrm>
          <a:prstGeom prst="rect">
            <a:avLst/>
          </a:prstGeom>
          <a:noFill/>
          <a:effectLst>
            <a:outerShdw blurRad="50800" dist="88900" dir="2700000" algn="tl" rotWithShape="0">
              <a:prstClr val="black">
                <a:alpha val="40000"/>
              </a:prstClr>
            </a:outerShdw>
          </a:effectLst>
        </p:spPr>
      </p:pic>
      <p:pic>
        <p:nvPicPr>
          <p:cNvPr id="16" name="Picture 9" descr="AnchoringUSPS"/>
          <p:cNvPicPr>
            <a:picLocks noChangeAspect="1" noChangeArrowheads="1"/>
          </p:cNvPicPr>
          <p:nvPr/>
        </p:nvPicPr>
        <p:blipFill>
          <a:blip r:embed="rId6" cstate="print">
            <a:lum contrast="10000"/>
          </a:blip>
          <a:srcRect/>
          <a:stretch>
            <a:fillRect/>
          </a:stretch>
        </p:blipFill>
        <p:spPr bwMode="auto">
          <a:xfrm>
            <a:off x="312737" y="868968"/>
            <a:ext cx="984251" cy="2149475"/>
          </a:xfrm>
          <a:prstGeom prst="rect">
            <a:avLst/>
          </a:prstGeom>
          <a:noFill/>
          <a:effectLst>
            <a:outerShdw blurRad="50800" dist="88900" dir="2700000" algn="tl" rotWithShape="0">
              <a:prstClr val="black">
                <a:alpha val="40000"/>
              </a:prstClr>
            </a:outerShdw>
          </a:effectLst>
        </p:spPr>
      </p:pic>
      <p:pic>
        <p:nvPicPr>
          <p:cNvPr id="17" name="Picture 15" descr="Radar book-1s"/>
          <p:cNvPicPr>
            <a:picLocks noChangeAspect="1" noChangeArrowheads="1"/>
          </p:cNvPicPr>
          <p:nvPr/>
        </p:nvPicPr>
        <p:blipFill>
          <a:blip r:embed="rId7" cstate="print">
            <a:lum contrast="10000"/>
          </a:blip>
          <a:srcRect/>
          <a:stretch>
            <a:fillRect/>
          </a:stretch>
        </p:blipFill>
        <p:spPr bwMode="auto">
          <a:xfrm>
            <a:off x="1816335" y="944330"/>
            <a:ext cx="1498600" cy="1865313"/>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18" name="Picture 11" descr="KBH s"/>
          <p:cNvPicPr>
            <a:picLocks noChangeAspect="1" noChangeArrowheads="1"/>
          </p:cNvPicPr>
          <p:nvPr/>
        </p:nvPicPr>
        <p:blipFill>
          <a:blip r:embed="rId8" cstate="print">
            <a:lum contrast="10000"/>
          </a:blip>
          <a:srcRect/>
          <a:stretch>
            <a:fillRect/>
          </a:stretch>
        </p:blipFill>
        <p:spPr bwMode="auto">
          <a:xfrm>
            <a:off x="1981201" y="4038600"/>
            <a:ext cx="1231900" cy="1762125"/>
          </a:xfrm>
          <a:prstGeom prst="rect">
            <a:avLst/>
          </a:prstGeom>
          <a:noFill/>
          <a:effectLst>
            <a:outerShdw blurRad="50800" dist="88900" dir="2700000" algn="tl" rotWithShape="0">
              <a:prstClr val="black">
                <a:alpha val="40000"/>
              </a:prstClr>
            </a:outerShdw>
          </a:effectLst>
        </p:spPr>
      </p:pic>
      <p:pic>
        <p:nvPicPr>
          <p:cNvPr id="19" name="Picture 9" descr="MechSmithUSPS.jpg"/>
          <p:cNvPicPr>
            <a:picLocks noChangeAspect="1"/>
          </p:cNvPicPr>
          <p:nvPr/>
        </p:nvPicPr>
        <p:blipFill>
          <a:blip r:embed="rId9" cstate="print">
            <a:lum contrast="10000"/>
          </a:blip>
          <a:srcRect/>
          <a:stretch>
            <a:fillRect/>
          </a:stretch>
        </p:blipFill>
        <p:spPr bwMode="auto">
          <a:xfrm>
            <a:off x="1066800" y="1981202"/>
            <a:ext cx="1600200" cy="2111375"/>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20" name="Picture 13" descr="johnson-1"/>
          <p:cNvPicPr>
            <a:picLocks noChangeAspect="1" noChangeArrowheads="1"/>
          </p:cNvPicPr>
          <p:nvPr/>
        </p:nvPicPr>
        <p:blipFill>
          <a:blip r:embed="rId10" cstate="print">
            <a:lum contrast="10000"/>
          </a:blip>
          <a:srcRect/>
          <a:stretch>
            <a:fillRect/>
          </a:stretch>
        </p:blipFill>
        <p:spPr bwMode="auto">
          <a:xfrm>
            <a:off x="228600" y="3505200"/>
            <a:ext cx="1524000" cy="1914525"/>
          </a:xfrm>
          <a:prstGeom prst="rect">
            <a:avLst/>
          </a:prstGeom>
          <a:noFill/>
          <a:effectLst>
            <a:outerShdw blurRad="50800" dist="88900" dir="2700000" algn="tl" rotWithShape="0">
              <a:prstClr val="black">
                <a:alpha val="40000"/>
              </a:prstClr>
            </a:outerShdw>
          </a:effectLst>
        </p:spPr>
      </p:pic>
      <p:pic>
        <p:nvPicPr>
          <p:cNvPr id="22" name="Content Placeholder 6" descr="Partner in Command copy.png"/>
          <p:cNvPicPr>
            <a:picLocks noChangeAspect="1"/>
          </p:cNvPicPr>
          <p:nvPr/>
        </p:nvPicPr>
        <p:blipFill>
          <a:blip r:embed="rId11" cstate="print">
            <a:lum contrast="10000"/>
          </a:blip>
          <a:stretch>
            <a:fillRect/>
          </a:stretch>
        </p:blipFill>
        <p:spPr>
          <a:xfrm>
            <a:off x="2819401" y="2895601"/>
            <a:ext cx="1038225" cy="1027113"/>
          </a:xfrm>
          <a:prstGeom prst="rect">
            <a:avLst/>
          </a:prstGeom>
          <a:effectLst>
            <a:outerShdw blurRad="50800" dist="88900" dir="2700000" algn="tl" rotWithShape="0">
              <a:prstClr val="black">
                <a:alpha val="40000"/>
              </a:prstClr>
            </a:outerShdw>
          </a:effectLst>
        </p:spPr>
      </p:pic>
      <p:pic>
        <p:nvPicPr>
          <p:cNvPr id="23" name="Picture 17" descr="HeavyWeatherUSPS"/>
          <p:cNvPicPr>
            <a:picLocks noChangeAspect="1" noChangeArrowheads="1"/>
          </p:cNvPicPr>
          <p:nvPr/>
        </p:nvPicPr>
        <p:blipFill>
          <a:blip r:embed="rId12" cstate="print">
            <a:lum contrast="10000"/>
          </a:blip>
          <a:srcRect/>
          <a:stretch>
            <a:fillRect/>
          </a:stretch>
        </p:blipFill>
        <p:spPr bwMode="auto">
          <a:xfrm>
            <a:off x="4419601" y="2438402"/>
            <a:ext cx="995363" cy="2176463"/>
          </a:xfrm>
          <a:prstGeom prst="rect">
            <a:avLst/>
          </a:prstGeom>
          <a:noFill/>
          <a:effectLst>
            <a:outerShdw blurRad="50800" dist="88900" dir="2700000" algn="tl" rotWithShape="0">
              <a:prstClr val="black">
                <a:alpha val="40000"/>
              </a:prstClr>
            </a:outerShdw>
          </a:effectLst>
        </p:spPr>
      </p:pic>
      <p:pic>
        <p:nvPicPr>
          <p:cNvPr id="24" name="Picture 13" descr="EmergencyUSPS_Page_1s"/>
          <p:cNvPicPr>
            <a:picLocks noChangeAspect="1" noChangeArrowheads="1"/>
          </p:cNvPicPr>
          <p:nvPr/>
        </p:nvPicPr>
        <p:blipFill>
          <a:blip r:embed="rId13" cstate="print">
            <a:lum contrast="10000"/>
          </a:blip>
          <a:srcRect/>
          <a:stretch>
            <a:fillRect/>
          </a:stretch>
        </p:blipFill>
        <p:spPr bwMode="auto">
          <a:xfrm>
            <a:off x="5550769" y="3332207"/>
            <a:ext cx="995363" cy="2176463"/>
          </a:xfrm>
          <a:prstGeom prst="rect">
            <a:avLst/>
          </a:prstGeom>
          <a:noFill/>
          <a:effectLst>
            <a:outerShdw blurRad="50800" dist="88900" dir="2700000" algn="tl" rotWithShape="0">
              <a:prstClr val="black">
                <a:alpha val="40000"/>
              </a:prstClr>
            </a:outerShdw>
          </a:effectLst>
        </p:spPr>
      </p:pic>
      <p:pic>
        <p:nvPicPr>
          <p:cNvPr id="26" name="Picture 9" descr="wing_rules2s-ss.jpg"/>
          <p:cNvPicPr>
            <a:picLocks noChangeAspect="1"/>
          </p:cNvPicPr>
          <p:nvPr/>
        </p:nvPicPr>
        <p:blipFill>
          <a:blip r:embed="rId14" cstate="print">
            <a:lum contrast="10000"/>
          </a:blip>
          <a:srcRect/>
          <a:stretch>
            <a:fillRect/>
          </a:stretch>
        </p:blipFill>
        <p:spPr bwMode="auto">
          <a:xfrm>
            <a:off x="3350905" y="4069739"/>
            <a:ext cx="1763713" cy="2209800"/>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15" name="Picture 13" descr="USPSSailTrim s-ss"/>
          <p:cNvPicPr>
            <a:picLocks noChangeAspect="1" noChangeArrowheads="1"/>
          </p:cNvPicPr>
          <p:nvPr/>
        </p:nvPicPr>
        <p:blipFill>
          <a:blip r:embed="rId15" cstate="print">
            <a:lum contrast="10000"/>
          </a:blip>
          <a:srcRect/>
          <a:stretch>
            <a:fillRect/>
          </a:stretch>
        </p:blipFill>
        <p:spPr bwMode="auto">
          <a:xfrm>
            <a:off x="6781802" y="3200401"/>
            <a:ext cx="1019175" cy="2222500"/>
          </a:xfrm>
          <a:prstGeom prst="rect">
            <a:avLst/>
          </a:prstGeom>
          <a:noFill/>
          <a:effectLst>
            <a:outerShdw blurRad="50800" dist="88900" dir="2700000" algn="tl" rotWithShape="0">
              <a:prstClr val="black">
                <a:alpha val="40000"/>
              </a:prstClr>
            </a:outerShdw>
          </a:effectLst>
        </p:spPr>
      </p:pic>
      <p:pic>
        <p:nvPicPr>
          <p:cNvPr id="13" name="Picture 9" descr="USPSVHFs-nn-ss"/>
          <p:cNvPicPr>
            <a:picLocks noChangeAspect="1" noChangeArrowheads="1"/>
          </p:cNvPicPr>
          <p:nvPr/>
        </p:nvPicPr>
        <p:blipFill>
          <a:blip r:embed="rId16" cstate="print">
            <a:lum contrast="10000"/>
          </a:blip>
          <a:srcRect/>
          <a:stretch>
            <a:fillRect/>
          </a:stretch>
        </p:blipFill>
        <p:spPr bwMode="auto">
          <a:xfrm>
            <a:off x="6012647" y="4386404"/>
            <a:ext cx="965200" cy="2105025"/>
          </a:xfrm>
          <a:prstGeom prst="rect">
            <a:avLst/>
          </a:prstGeom>
          <a:noFill/>
          <a:effectLst>
            <a:outerShdw blurRad="50800" dist="88900" dir="2700000" algn="tl" rotWithShape="0">
              <a:prstClr val="black">
                <a:alpha val="40000"/>
              </a:prstClr>
            </a:outerShdw>
          </a:effectLst>
        </p:spPr>
      </p:pic>
      <p:pic>
        <p:nvPicPr>
          <p:cNvPr id="14" name="Picture 12" descr="Boat Handlings"/>
          <p:cNvPicPr>
            <a:picLocks noChangeAspect="1" noChangeArrowheads="1"/>
          </p:cNvPicPr>
          <p:nvPr/>
        </p:nvPicPr>
        <p:blipFill>
          <a:blip r:embed="rId17" cstate="print">
            <a:lum contrast="10000"/>
          </a:blip>
          <a:srcRect/>
          <a:stretch>
            <a:fillRect/>
          </a:stretch>
        </p:blipFill>
        <p:spPr bwMode="auto">
          <a:xfrm>
            <a:off x="5401313" y="992056"/>
            <a:ext cx="990600" cy="2166939"/>
          </a:xfrm>
          <a:prstGeom prst="rect">
            <a:avLst/>
          </a:prstGeom>
          <a:noFill/>
          <a:effectLst>
            <a:outerShdw blurRad="50800" dist="88900" dir="2700000" algn="tl" rotWithShape="0">
              <a:prstClr val="black">
                <a:alpha val="40000"/>
              </a:prstClr>
            </a:outerShdw>
          </a:effectLst>
        </p:spPr>
      </p:pic>
      <p:pic>
        <p:nvPicPr>
          <p:cNvPr id="25" name="Picture 14" descr="DieselUSPS"/>
          <p:cNvPicPr>
            <a:picLocks noChangeAspect="1" noChangeArrowheads="1"/>
          </p:cNvPicPr>
          <p:nvPr/>
        </p:nvPicPr>
        <p:blipFill>
          <a:blip r:embed="rId18" cstate="print">
            <a:lum contrast="10000"/>
          </a:blip>
          <a:srcRect/>
          <a:stretch>
            <a:fillRect/>
          </a:stretch>
        </p:blipFill>
        <p:spPr bwMode="auto">
          <a:xfrm>
            <a:off x="7859373" y="3619853"/>
            <a:ext cx="998539" cy="2176463"/>
          </a:xfrm>
          <a:prstGeom prst="rect">
            <a:avLst/>
          </a:prstGeom>
          <a:noFill/>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318851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0"/>
            <a:ext cx="7772400" cy="1143000"/>
          </a:xfrm>
        </p:spPr>
        <p:txBody>
          <a:bodyPr/>
          <a:lstStyle/>
          <a:p>
            <a:r>
              <a:rPr lang="en-US"/>
              <a:t>Boat Operator Certification</a:t>
            </a:r>
          </a:p>
        </p:txBody>
      </p:sp>
      <p:sp>
        <p:nvSpPr>
          <p:cNvPr id="3" name="Content Placeholder 2"/>
          <p:cNvSpPr>
            <a:spLocks noGrp="1"/>
          </p:cNvSpPr>
          <p:nvPr>
            <p:ph idx="1"/>
          </p:nvPr>
        </p:nvSpPr>
        <p:spPr/>
        <p:txBody>
          <a:bodyPr/>
          <a:lstStyle/>
          <a:p>
            <a:r>
              <a:rPr lang="en-US" dirty="0"/>
              <a:t>Boating Credentials</a:t>
            </a:r>
          </a:p>
          <a:p>
            <a:pPr lvl="1"/>
            <a:r>
              <a:rPr lang="en-US" dirty="0"/>
              <a:t>Inland</a:t>
            </a:r>
          </a:p>
          <a:p>
            <a:pPr lvl="1"/>
            <a:r>
              <a:rPr lang="en-US" dirty="0"/>
              <a:t>Coastal</a:t>
            </a:r>
          </a:p>
          <a:p>
            <a:pPr lvl="1"/>
            <a:r>
              <a:rPr lang="en-US" dirty="0"/>
              <a:t>Advanced Coastal</a:t>
            </a:r>
          </a:p>
          <a:p>
            <a:pPr lvl="1"/>
            <a:r>
              <a:rPr lang="en-US" dirty="0"/>
              <a:t>Offshore</a:t>
            </a:r>
          </a:p>
          <a:p>
            <a:r>
              <a:rPr lang="en-US" dirty="0"/>
              <a:t>Seminars</a:t>
            </a:r>
          </a:p>
          <a:p>
            <a:pPr lvl="1"/>
            <a:r>
              <a:rPr lang="en-US" dirty="0"/>
              <a:t>Credit toward certification</a:t>
            </a:r>
          </a:p>
        </p:txBody>
      </p:sp>
      <p:pic>
        <p:nvPicPr>
          <p:cNvPr id="6" name="Picture 5" descr="wallet card4.gif"/>
          <p:cNvPicPr>
            <a:picLocks noChangeAspect="1"/>
          </p:cNvPicPr>
          <p:nvPr/>
        </p:nvPicPr>
        <p:blipFill>
          <a:blip r:embed="rId3" cstate="print"/>
          <a:srcRect/>
          <a:stretch>
            <a:fillRect/>
          </a:stretch>
        </p:blipFill>
        <p:spPr bwMode="auto">
          <a:xfrm>
            <a:off x="6019801" y="4800600"/>
            <a:ext cx="1754188" cy="1066800"/>
          </a:xfrm>
          <a:prstGeom prst="rect">
            <a:avLst/>
          </a:prstGeom>
          <a:noFill/>
          <a:ln w="9525">
            <a:noFill/>
            <a:miter lim="800000"/>
            <a:headEnd/>
            <a:tailEnd/>
          </a:ln>
        </p:spPr>
      </p:pic>
      <p:pic>
        <p:nvPicPr>
          <p:cNvPr id="7" name="Picture 6" descr="BOC Certificate-1.jpg"/>
          <p:cNvPicPr>
            <a:picLocks noChangeAspect="1"/>
          </p:cNvPicPr>
          <p:nvPr/>
        </p:nvPicPr>
        <p:blipFill>
          <a:blip r:embed="rId4" cstate="print"/>
          <a:srcRect/>
          <a:stretch>
            <a:fillRect/>
          </a:stretch>
        </p:blipFill>
        <p:spPr bwMode="auto">
          <a:xfrm>
            <a:off x="5029200" y="2392364"/>
            <a:ext cx="3657600" cy="2255837"/>
          </a:xfrm>
          <a:prstGeom prst="rect">
            <a:avLst/>
          </a:prstGeom>
          <a:noFill/>
          <a:ln w="9525">
            <a:noFill/>
            <a:miter lim="800000"/>
            <a:headEnd/>
            <a:tailEnd/>
          </a:ln>
        </p:spPr>
      </p:pic>
    </p:spTree>
    <p:extLst>
      <p:ext uri="{BB962C8B-B14F-4D97-AF65-F5344CB8AC3E}">
        <p14:creationId xmlns:p14="http://schemas.microsoft.com/office/powerpoint/2010/main" val="17985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par>
                          <p:cTn id="28" fill="hold">
                            <p:stCondLst>
                              <p:cond delay="500"/>
                            </p:stCondLst>
                            <p:childTnLst>
                              <p:par>
                                <p:cTn id="29" presetID="15" presetClass="entr" presetSubtype="0" fill="hold" nodeType="after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100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1143000"/>
          </a:xfrm>
        </p:spPr>
        <p:txBody>
          <a:bodyPr/>
          <a:lstStyle/>
          <a:p>
            <a:r>
              <a:rPr lang="en-US" sz="3600" dirty="0"/>
              <a:t>Save on Boat Insurance</a:t>
            </a:r>
          </a:p>
        </p:txBody>
      </p:sp>
      <p:sp>
        <p:nvSpPr>
          <p:cNvPr id="263171" name="Rectangle 3"/>
          <p:cNvSpPr>
            <a:spLocks noGrp="1" noChangeArrowheads="1"/>
          </p:cNvSpPr>
          <p:nvPr>
            <p:ph idx="1"/>
          </p:nvPr>
        </p:nvSpPr>
        <p:spPr>
          <a:xfrm>
            <a:off x="762000" y="1676400"/>
            <a:ext cx="7772400" cy="4210051"/>
          </a:xfrm>
        </p:spPr>
        <p:txBody>
          <a:bodyPr/>
          <a:lstStyle/>
          <a:p>
            <a:pPr>
              <a:lnSpc>
                <a:spcPct val="90000"/>
              </a:lnSpc>
              <a:defRPr/>
            </a:pPr>
            <a:r>
              <a:rPr lang="en-US" sz="2800" dirty="0"/>
              <a:t>Insurers offer greater savings to those who take member courses</a:t>
            </a:r>
          </a:p>
          <a:p>
            <a:pPr lvl="1">
              <a:lnSpc>
                <a:spcPct val="90000"/>
              </a:lnSpc>
              <a:defRPr/>
            </a:pPr>
            <a:r>
              <a:rPr lang="en-US" sz="2400" dirty="0"/>
              <a:t>Save as much as 23% on insurance premiums</a:t>
            </a:r>
          </a:p>
          <a:p>
            <a:pPr lvl="1">
              <a:lnSpc>
                <a:spcPct val="90000"/>
              </a:lnSpc>
              <a:defRPr/>
            </a:pPr>
            <a:endParaRPr lang="en-US" sz="2400" dirty="0"/>
          </a:p>
          <a:p>
            <a:pPr lvl="1">
              <a:lnSpc>
                <a:spcPct val="90000"/>
              </a:lnSpc>
              <a:defRPr/>
            </a:pPr>
            <a:endParaRPr lang="en-US" sz="2400" dirty="0"/>
          </a:p>
          <a:p>
            <a:pPr lvl="1">
              <a:lnSpc>
                <a:spcPct val="90000"/>
              </a:lnSpc>
              <a:defRPr/>
            </a:pPr>
            <a:endParaRPr lang="en-US" sz="2400" dirty="0"/>
          </a:p>
          <a:p>
            <a:pPr lvl="1">
              <a:lnSpc>
                <a:spcPct val="90000"/>
              </a:lnSpc>
              <a:defRPr/>
            </a:pPr>
            <a:endParaRPr lang="en-US" sz="2400" dirty="0"/>
          </a:p>
          <a:p>
            <a:pPr lvl="1">
              <a:lnSpc>
                <a:spcPct val="90000"/>
              </a:lnSpc>
              <a:defRPr/>
            </a:pPr>
            <a:endParaRPr lang="en-US" sz="2400" dirty="0"/>
          </a:p>
          <a:p>
            <a:pPr lvl="1">
              <a:lnSpc>
                <a:spcPct val="90000"/>
              </a:lnSpc>
              <a:defRPr/>
            </a:pPr>
            <a:endParaRPr lang="en-US" sz="2400" dirty="0"/>
          </a:p>
          <a:p>
            <a:pPr lvl="1">
              <a:lnSpc>
                <a:spcPct val="90000"/>
              </a:lnSpc>
              <a:defRPr/>
            </a:pPr>
            <a:r>
              <a:rPr lang="en-US" sz="2400" dirty="0"/>
              <a:t>Among others   </a:t>
            </a:r>
            <a:endParaRPr lang="en-US" sz="2400" i="1" dirty="0"/>
          </a:p>
          <a:p>
            <a:pPr lvl="1">
              <a:lnSpc>
                <a:spcPct val="90000"/>
              </a:lnSpc>
              <a:buFontTx/>
              <a:buNone/>
              <a:defRPr/>
            </a:pPr>
            <a:endParaRPr lang="en-US" sz="1400" dirty="0"/>
          </a:p>
          <a:p>
            <a:pPr>
              <a:lnSpc>
                <a:spcPct val="90000"/>
              </a:lnSpc>
              <a:defRPr/>
            </a:pPr>
            <a:endParaRPr lang="en-US" sz="1600" dirty="0"/>
          </a:p>
          <a:p>
            <a:pPr>
              <a:lnSpc>
                <a:spcPct val="90000"/>
              </a:lnSpc>
              <a:buFontTx/>
              <a:buNone/>
              <a:defRPr/>
            </a:pPr>
            <a:r>
              <a:rPr lang="en-US" sz="1800" dirty="0"/>
              <a:t>         </a:t>
            </a:r>
            <a:endParaRPr lang="en-US" sz="1800" dirty="0">
              <a:solidFill>
                <a:schemeClr val="bg1">
                  <a:lumMod val="50000"/>
                </a:schemeClr>
              </a:solidFill>
            </a:endParaRPr>
          </a:p>
          <a:p>
            <a:pPr>
              <a:lnSpc>
                <a:spcPct val="90000"/>
              </a:lnSpc>
              <a:buFontTx/>
              <a:buNone/>
              <a:defRPr/>
            </a:pPr>
            <a:endParaRPr lang="en-US" sz="1800" dirty="0"/>
          </a:p>
        </p:txBody>
      </p:sp>
      <p:pic>
        <p:nvPicPr>
          <p:cNvPr id="5" name="Picture 18" descr="travelers"/>
          <p:cNvPicPr>
            <a:picLocks noChangeAspect="1" noChangeArrowheads="1"/>
          </p:cNvPicPr>
          <p:nvPr/>
        </p:nvPicPr>
        <p:blipFill>
          <a:blip r:embed="rId3" cstate="print"/>
          <a:srcRect/>
          <a:stretch>
            <a:fillRect/>
          </a:stretch>
        </p:blipFill>
        <p:spPr bwMode="auto">
          <a:xfrm>
            <a:off x="1676401" y="2971800"/>
            <a:ext cx="2566988" cy="457200"/>
          </a:xfrm>
          <a:prstGeom prst="rect">
            <a:avLst/>
          </a:prstGeom>
          <a:noFill/>
          <a:ln w="9525">
            <a:noFill/>
            <a:miter lim="800000"/>
            <a:headEnd/>
            <a:tailEnd/>
          </a:ln>
        </p:spPr>
      </p:pic>
      <p:pic>
        <p:nvPicPr>
          <p:cNvPr id="6" name="Picture 19" descr="hancock"/>
          <p:cNvPicPr>
            <a:picLocks noChangeAspect="1" noChangeArrowheads="1"/>
          </p:cNvPicPr>
          <p:nvPr/>
        </p:nvPicPr>
        <p:blipFill>
          <a:blip r:embed="rId4" cstate="print"/>
          <a:srcRect/>
          <a:stretch>
            <a:fillRect/>
          </a:stretch>
        </p:blipFill>
        <p:spPr bwMode="auto">
          <a:xfrm>
            <a:off x="4724400" y="2971801"/>
            <a:ext cx="1066800" cy="657225"/>
          </a:xfrm>
          <a:prstGeom prst="rect">
            <a:avLst/>
          </a:prstGeom>
          <a:noFill/>
          <a:ln w="9525">
            <a:noFill/>
            <a:miter lim="800000"/>
            <a:headEnd/>
            <a:tailEnd/>
          </a:ln>
        </p:spPr>
      </p:pic>
      <p:pic>
        <p:nvPicPr>
          <p:cNvPr id="10247" name="Picture 7"/>
          <p:cNvPicPr>
            <a:picLocks noChangeAspect="1" noChangeArrowheads="1"/>
          </p:cNvPicPr>
          <p:nvPr/>
        </p:nvPicPr>
        <p:blipFill>
          <a:blip r:embed="rId5" cstate="print"/>
          <a:srcRect/>
          <a:stretch>
            <a:fillRect/>
          </a:stretch>
        </p:blipFill>
        <p:spPr bwMode="auto">
          <a:xfrm>
            <a:off x="2362200" y="3733801"/>
            <a:ext cx="2133600" cy="680279"/>
          </a:xfrm>
          <a:prstGeom prst="rect">
            <a:avLst/>
          </a:prstGeom>
          <a:noFill/>
          <a:ln w="9525">
            <a:noFill/>
            <a:miter lim="800000"/>
            <a:headEnd/>
            <a:tailEnd/>
          </a:ln>
        </p:spPr>
      </p:pic>
      <p:pic>
        <p:nvPicPr>
          <p:cNvPr id="10248" name="Picture 8"/>
          <p:cNvPicPr>
            <a:picLocks noChangeAspect="1" noChangeArrowheads="1"/>
          </p:cNvPicPr>
          <p:nvPr/>
        </p:nvPicPr>
        <p:blipFill>
          <a:blip r:embed="rId6" cstate="print"/>
          <a:srcRect/>
          <a:stretch>
            <a:fillRect/>
          </a:stretch>
        </p:blipFill>
        <p:spPr bwMode="auto">
          <a:xfrm>
            <a:off x="5181602" y="3810002"/>
            <a:ext cx="1704975" cy="561975"/>
          </a:xfrm>
          <a:prstGeom prst="rect">
            <a:avLst/>
          </a:prstGeom>
          <a:noFill/>
          <a:ln w="9525">
            <a:noFill/>
            <a:miter lim="800000"/>
            <a:headEnd/>
            <a:tailEnd/>
          </a:ln>
        </p:spPr>
      </p:pic>
      <p:pic>
        <p:nvPicPr>
          <p:cNvPr id="5122" name="Picture 2" descr="MSW">
            <a:hlinkClick r:id="rId7"/>
          </p:cNvPr>
          <p:cNvPicPr>
            <a:picLocks noChangeAspect="1" noChangeArrowheads="1"/>
          </p:cNvPicPr>
          <p:nvPr/>
        </p:nvPicPr>
        <p:blipFill>
          <a:blip r:embed="rId8" cstate="print"/>
          <a:srcRect/>
          <a:stretch>
            <a:fillRect/>
          </a:stretch>
        </p:blipFill>
        <p:spPr bwMode="auto">
          <a:xfrm>
            <a:off x="4005201" y="4464113"/>
            <a:ext cx="4086225" cy="790576"/>
          </a:xfrm>
          <a:prstGeom prst="rect">
            <a:avLst/>
          </a:prstGeom>
          <a:noFill/>
        </p:spPr>
      </p:pic>
    </p:spTree>
    <p:extLst>
      <p:ext uri="{BB962C8B-B14F-4D97-AF65-F5344CB8AC3E}">
        <p14:creationId xmlns:p14="http://schemas.microsoft.com/office/powerpoint/2010/main" val="29959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500"/>
                                  </p:stCondLst>
                                  <p:childTnLst>
                                    <p:set>
                                      <p:cBhvr>
                                        <p:cTn id="12" dur="1" fill="hold">
                                          <p:stCondLst>
                                            <p:cond delay="0"/>
                                          </p:stCondLst>
                                        </p:cTn>
                                        <p:tgtEl>
                                          <p:spTgt spid="10247"/>
                                        </p:tgtEl>
                                        <p:attrNameLst>
                                          <p:attrName>style.visibility</p:attrName>
                                        </p:attrNameLst>
                                      </p:cBhvr>
                                      <p:to>
                                        <p:strVal val="visible"/>
                                      </p:to>
                                    </p:set>
                                    <p:animEffect transition="in" filter="dissolve">
                                      <p:cBhvr>
                                        <p:cTn id="13" dur="500"/>
                                        <p:tgtEl>
                                          <p:spTgt spid="10247"/>
                                        </p:tgtEl>
                                      </p:cBhvr>
                                    </p:animEffect>
                                  </p:childTnLst>
                                </p:cTn>
                              </p:par>
                              <p:par>
                                <p:cTn id="14" presetID="9" presetClass="entr" presetSubtype="0" fill="hold" nodeType="withEffect">
                                  <p:stCondLst>
                                    <p:cond delay="500"/>
                                  </p:stCondLst>
                                  <p:childTnLst>
                                    <p:set>
                                      <p:cBhvr>
                                        <p:cTn id="15" dur="1" fill="hold">
                                          <p:stCondLst>
                                            <p:cond delay="0"/>
                                          </p:stCondLst>
                                        </p:cTn>
                                        <p:tgtEl>
                                          <p:spTgt spid="10248"/>
                                        </p:tgtEl>
                                        <p:attrNameLst>
                                          <p:attrName>style.visibility</p:attrName>
                                        </p:attrNameLst>
                                      </p:cBhvr>
                                      <p:to>
                                        <p:strVal val="visible"/>
                                      </p:to>
                                    </p:set>
                                    <p:animEffect transition="in" filter="dissolve">
                                      <p:cBhvr>
                                        <p:cTn id="16" dur="500"/>
                                        <p:tgtEl>
                                          <p:spTgt spid="10248"/>
                                        </p:tgtEl>
                                      </p:cBhvr>
                                    </p:animEffect>
                                  </p:childTnLst>
                                </p:cTn>
                              </p:par>
                              <p:par>
                                <p:cTn id="17" presetID="9" presetClass="entr" presetSubtype="0" fill="hold" nodeType="withEffect">
                                  <p:stCondLst>
                                    <p:cond delay="500"/>
                                  </p:stCondLst>
                                  <p:childTnLst>
                                    <p:set>
                                      <p:cBhvr>
                                        <p:cTn id="18" dur="1" fill="hold">
                                          <p:stCondLst>
                                            <p:cond delay="0"/>
                                          </p:stCondLst>
                                        </p:cTn>
                                        <p:tgtEl>
                                          <p:spTgt spid="5122"/>
                                        </p:tgtEl>
                                        <p:attrNameLst>
                                          <p:attrName>style.visibility</p:attrName>
                                        </p:attrNameLst>
                                      </p:cBhvr>
                                      <p:to>
                                        <p:strVal val="visible"/>
                                      </p:to>
                                    </p:set>
                                    <p:animEffect transition="in" filter="dissolv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7863" y="228600"/>
            <a:ext cx="7772400" cy="1143000"/>
          </a:xfrm>
        </p:spPr>
        <p:txBody>
          <a:bodyPr vert="horz" wrap="square" lIns="91440" tIns="45720" rIns="91440" bIns="45720" numCol="1" anchor="ctr" anchorCtr="0" compatLnSpc="1">
            <a:prstTxWarp prst="textNoShape">
              <a:avLst/>
            </a:prstTxWarp>
          </a:bodyPr>
          <a:lstStyle/>
          <a:p>
            <a:r>
              <a:rPr lang="en-US" sz="3600" dirty="0"/>
              <a:t>Save on Boating Products</a:t>
            </a:r>
          </a:p>
        </p:txBody>
      </p:sp>
      <p:sp>
        <p:nvSpPr>
          <p:cNvPr id="3" name="Content Placeholder 2"/>
          <p:cNvSpPr>
            <a:spLocks noGrp="1"/>
          </p:cNvSpPr>
          <p:nvPr>
            <p:ph idx="1"/>
          </p:nvPr>
        </p:nvSpPr>
        <p:spPr>
          <a:xfrm>
            <a:off x="0" y="1981200"/>
            <a:ext cx="8229600" cy="4210051"/>
          </a:xfrm>
        </p:spPr>
        <p:txBody>
          <a:bodyPr vert="horz" wrap="square" lIns="91440" tIns="45720" rIns="91440" bIns="45720" numCol="1" anchor="t" anchorCtr="0" compatLnSpc="1">
            <a:prstTxWarp prst="textNoShape">
              <a:avLst/>
            </a:prstTxWarp>
          </a:bodyPr>
          <a:lstStyle/>
          <a:p>
            <a:pPr lvl="1">
              <a:lnSpc>
                <a:spcPct val="90000"/>
              </a:lnSpc>
            </a:pPr>
            <a:r>
              <a:rPr lang="en-US" sz="2400" dirty="0"/>
              <a:t>Charts and Marine Books</a:t>
            </a:r>
          </a:p>
          <a:p>
            <a:pPr lvl="1">
              <a:lnSpc>
                <a:spcPct val="90000"/>
              </a:lnSpc>
            </a:pPr>
            <a:r>
              <a:rPr lang="en-US" sz="2400" dirty="0"/>
              <a:t>Boating Equipment</a:t>
            </a:r>
          </a:p>
          <a:p>
            <a:pPr lvl="1">
              <a:lnSpc>
                <a:spcPct val="90000"/>
              </a:lnSpc>
            </a:pPr>
            <a:r>
              <a:rPr lang="en-US" sz="2400" dirty="0"/>
              <a:t>Software</a:t>
            </a:r>
          </a:p>
          <a:p>
            <a:pPr lvl="1">
              <a:lnSpc>
                <a:spcPct val="90000"/>
              </a:lnSpc>
            </a:pPr>
            <a:r>
              <a:rPr lang="en-US" sz="2400" dirty="0"/>
              <a:t>Computers</a:t>
            </a:r>
          </a:p>
          <a:p>
            <a:pPr lvl="1">
              <a:lnSpc>
                <a:spcPct val="90000"/>
              </a:lnSpc>
            </a:pPr>
            <a:r>
              <a:rPr lang="en-US" sz="2400" dirty="0"/>
              <a:t>Insurance</a:t>
            </a:r>
          </a:p>
          <a:p>
            <a:pPr lvl="1">
              <a:lnSpc>
                <a:spcPct val="90000"/>
              </a:lnSpc>
            </a:pPr>
            <a:r>
              <a:rPr lang="en-US" sz="2400" dirty="0"/>
              <a:t>Literature and Courseware</a:t>
            </a:r>
          </a:p>
          <a:p>
            <a:pPr lvl="1">
              <a:lnSpc>
                <a:spcPct val="90000"/>
              </a:lnSpc>
            </a:pPr>
            <a:r>
              <a:rPr lang="en-US" sz="2400" dirty="0"/>
              <a:t>Publications </a:t>
            </a:r>
          </a:p>
          <a:p>
            <a:pPr lvl="1">
              <a:lnSpc>
                <a:spcPct val="90000"/>
              </a:lnSpc>
            </a:pPr>
            <a:endParaRPr lang="en-US" sz="2400" dirty="0"/>
          </a:p>
        </p:txBody>
      </p:sp>
      <p:pic>
        <p:nvPicPr>
          <p:cNvPr id="15375" name="Picture 15" descr="RidgedBoats"/>
          <p:cNvPicPr>
            <a:picLocks noChangeAspect="1" noChangeArrowheads="1"/>
          </p:cNvPicPr>
          <p:nvPr/>
        </p:nvPicPr>
        <p:blipFill>
          <a:blip r:embed="rId3" cstate="print"/>
          <a:srcRect/>
          <a:stretch>
            <a:fillRect/>
          </a:stretch>
        </p:blipFill>
        <p:spPr bwMode="auto">
          <a:xfrm>
            <a:off x="6858000" y="4016377"/>
            <a:ext cx="1879600" cy="317500"/>
          </a:xfrm>
          <a:prstGeom prst="rect">
            <a:avLst/>
          </a:prstGeom>
          <a:noFill/>
          <a:ln w="9525">
            <a:noFill/>
            <a:miter lim="800000"/>
            <a:headEnd/>
            <a:tailEnd/>
          </a:ln>
        </p:spPr>
      </p:pic>
      <p:pic>
        <p:nvPicPr>
          <p:cNvPr id="15376" name="Picture 16" descr="cmap"/>
          <p:cNvPicPr>
            <a:picLocks noChangeAspect="1" noChangeArrowheads="1"/>
          </p:cNvPicPr>
          <p:nvPr/>
        </p:nvPicPr>
        <p:blipFill>
          <a:blip r:embed="rId4" cstate="print"/>
          <a:srcRect/>
          <a:stretch>
            <a:fillRect/>
          </a:stretch>
        </p:blipFill>
        <p:spPr bwMode="auto">
          <a:xfrm>
            <a:off x="5410200" y="4724400"/>
            <a:ext cx="1411288" cy="623888"/>
          </a:xfrm>
          <a:prstGeom prst="rect">
            <a:avLst/>
          </a:prstGeom>
          <a:noFill/>
          <a:ln w="9525">
            <a:noFill/>
            <a:miter lim="800000"/>
            <a:headEnd/>
            <a:tailEnd/>
          </a:ln>
        </p:spPr>
      </p:pic>
      <p:pic>
        <p:nvPicPr>
          <p:cNvPr id="15380" name="Picture 20" descr="RPLogo125"/>
          <p:cNvPicPr>
            <a:picLocks noChangeAspect="1" noChangeArrowheads="1"/>
          </p:cNvPicPr>
          <p:nvPr/>
        </p:nvPicPr>
        <p:blipFill>
          <a:blip r:embed="rId5" cstate="print"/>
          <a:srcRect/>
          <a:stretch>
            <a:fillRect/>
          </a:stretch>
        </p:blipFill>
        <p:spPr bwMode="auto">
          <a:xfrm>
            <a:off x="5356044" y="3870576"/>
            <a:ext cx="1190625" cy="476251"/>
          </a:xfrm>
          <a:prstGeom prst="rect">
            <a:avLst/>
          </a:prstGeom>
          <a:noFill/>
          <a:ln w="9525">
            <a:noFill/>
            <a:miter lim="800000"/>
            <a:headEnd/>
            <a:tailEnd/>
          </a:ln>
        </p:spPr>
      </p:pic>
      <p:pic>
        <p:nvPicPr>
          <p:cNvPr id="16" name="Picture 15" descr="LOGO Learn more Red cube [Converted].jpg"/>
          <p:cNvPicPr>
            <a:picLocks noChangeAspect="1"/>
          </p:cNvPicPr>
          <p:nvPr/>
        </p:nvPicPr>
        <p:blipFill>
          <a:blip r:embed="rId6" cstate="print"/>
          <a:srcRect/>
          <a:stretch>
            <a:fillRect/>
          </a:stretch>
        </p:blipFill>
        <p:spPr bwMode="auto">
          <a:xfrm>
            <a:off x="5410200" y="2119313"/>
            <a:ext cx="914400" cy="930275"/>
          </a:xfrm>
          <a:prstGeom prst="rect">
            <a:avLst/>
          </a:prstGeom>
          <a:noFill/>
          <a:ln w="9525">
            <a:noFill/>
            <a:miter lim="800000"/>
            <a:headEnd/>
            <a:tailEnd/>
          </a:ln>
        </p:spPr>
      </p:pic>
      <p:pic>
        <p:nvPicPr>
          <p:cNvPr id="18" name="Picture 17" descr="Maptech-1.jpg"/>
          <p:cNvPicPr>
            <a:picLocks noChangeAspect="1"/>
          </p:cNvPicPr>
          <p:nvPr/>
        </p:nvPicPr>
        <p:blipFill>
          <a:blip r:embed="rId7" cstate="print"/>
          <a:srcRect/>
          <a:stretch>
            <a:fillRect/>
          </a:stretch>
        </p:blipFill>
        <p:spPr bwMode="auto">
          <a:xfrm>
            <a:off x="7159626" y="2695577"/>
            <a:ext cx="1276351" cy="784225"/>
          </a:xfrm>
          <a:prstGeom prst="rect">
            <a:avLst/>
          </a:prstGeom>
          <a:noFill/>
          <a:ln w="9525">
            <a:noFill/>
            <a:miter lim="800000"/>
            <a:headEnd/>
            <a:tailEnd/>
          </a:ln>
        </p:spPr>
      </p:pic>
      <p:pic>
        <p:nvPicPr>
          <p:cNvPr id="1026" name="Picture 2" descr="C:\Users\Paul\Desktop\Brunswick_Boat_Group_logo.jpg"/>
          <p:cNvPicPr>
            <a:picLocks noChangeAspect="1" noChangeArrowheads="1"/>
          </p:cNvPicPr>
          <p:nvPr/>
        </p:nvPicPr>
        <p:blipFill>
          <a:blip r:embed="rId8" cstate="print"/>
          <a:srcRect/>
          <a:stretch>
            <a:fillRect/>
          </a:stretch>
        </p:blipFill>
        <p:spPr bwMode="auto">
          <a:xfrm>
            <a:off x="3101848" y="4742562"/>
            <a:ext cx="1927352" cy="557719"/>
          </a:xfrm>
          <a:prstGeom prst="rect">
            <a:avLst/>
          </a:prstGeom>
          <a:noFill/>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1" y="1528030"/>
            <a:ext cx="1631649" cy="641599"/>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7755" y="3254876"/>
            <a:ext cx="1880440" cy="34189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8982" y="4880461"/>
            <a:ext cx="1881188" cy="446704"/>
          </a:xfrm>
          <a:prstGeom prst="rect">
            <a:avLst/>
          </a:prstGeom>
        </p:spPr>
      </p:pic>
    </p:spTree>
    <p:extLst>
      <p:ext uri="{BB962C8B-B14F-4D97-AF65-F5344CB8AC3E}">
        <p14:creationId xmlns:p14="http://schemas.microsoft.com/office/powerpoint/2010/main" val="383009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7" presetID="3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style.rotation</p:attrName>
                                        </p:attrNameLst>
                                      </p:cBhvr>
                                      <p:tavLst>
                                        <p:tav tm="0">
                                          <p:val>
                                            <p:fltVal val="720"/>
                                          </p:val>
                                        </p:tav>
                                        <p:tav tm="100000">
                                          <p:val>
                                            <p:fltVal val="0"/>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childTnLst>
                                </p:cTn>
                              </p:par>
                              <p:par>
                                <p:cTn id="53" presetID="17" presetClass="entr" presetSubtype="1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strVal val="#ppt_h"/>
                                          </p:val>
                                        </p:tav>
                                        <p:tav tm="100000">
                                          <p:val>
                                            <p:strVal val="#ppt_h"/>
                                          </p:val>
                                        </p:tav>
                                      </p:tavLst>
                                    </p:anim>
                                  </p:childTnLst>
                                </p:cTn>
                              </p:par>
                              <p:par>
                                <p:cTn id="57" presetID="31" presetClass="entr" presetSubtype="0" fill="hold" nodeType="withEffect">
                                  <p:stCondLst>
                                    <p:cond delay="500"/>
                                  </p:stCondLst>
                                  <p:iterate type="lt">
                                    <p:tmPct val="5000"/>
                                  </p:iterate>
                                  <p:childTnLst>
                                    <p:set>
                                      <p:cBhvr>
                                        <p:cTn id="58" dur="1" fill="hold">
                                          <p:stCondLst>
                                            <p:cond delay="0"/>
                                          </p:stCondLst>
                                        </p:cTn>
                                        <p:tgtEl>
                                          <p:spTgt spid="15380"/>
                                        </p:tgtEl>
                                        <p:attrNameLst>
                                          <p:attrName>style.visibility</p:attrName>
                                        </p:attrNameLst>
                                      </p:cBhvr>
                                      <p:to>
                                        <p:strVal val="visible"/>
                                      </p:to>
                                    </p:set>
                                    <p:anim calcmode="lin" valueType="num">
                                      <p:cBhvr>
                                        <p:cTn id="59" dur="500" fill="hold"/>
                                        <p:tgtEl>
                                          <p:spTgt spid="15380"/>
                                        </p:tgtEl>
                                        <p:attrNameLst>
                                          <p:attrName>ppt_w</p:attrName>
                                        </p:attrNameLst>
                                      </p:cBhvr>
                                      <p:tavLst>
                                        <p:tav tm="0">
                                          <p:val>
                                            <p:fltVal val="0"/>
                                          </p:val>
                                        </p:tav>
                                        <p:tav tm="100000">
                                          <p:val>
                                            <p:strVal val="#ppt_w"/>
                                          </p:val>
                                        </p:tav>
                                      </p:tavLst>
                                    </p:anim>
                                    <p:anim calcmode="lin" valueType="num">
                                      <p:cBhvr>
                                        <p:cTn id="60" dur="500" fill="hold"/>
                                        <p:tgtEl>
                                          <p:spTgt spid="15380"/>
                                        </p:tgtEl>
                                        <p:attrNameLst>
                                          <p:attrName>ppt_h</p:attrName>
                                        </p:attrNameLst>
                                      </p:cBhvr>
                                      <p:tavLst>
                                        <p:tav tm="0">
                                          <p:val>
                                            <p:fltVal val="0"/>
                                          </p:val>
                                        </p:tav>
                                        <p:tav tm="100000">
                                          <p:val>
                                            <p:strVal val="#ppt_h"/>
                                          </p:val>
                                        </p:tav>
                                      </p:tavLst>
                                    </p:anim>
                                    <p:anim calcmode="lin" valueType="num">
                                      <p:cBhvr>
                                        <p:cTn id="61" dur="500" fill="hold"/>
                                        <p:tgtEl>
                                          <p:spTgt spid="15380"/>
                                        </p:tgtEl>
                                        <p:attrNameLst>
                                          <p:attrName>style.rotation</p:attrName>
                                        </p:attrNameLst>
                                      </p:cBhvr>
                                      <p:tavLst>
                                        <p:tav tm="0">
                                          <p:val>
                                            <p:fltVal val="90"/>
                                          </p:val>
                                        </p:tav>
                                        <p:tav tm="100000">
                                          <p:val>
                                            <p:fltVal val="0"/>
                                          </p:val>
                                        </p:tav>
                                      </p:tavLst>
                                    </p:anim>
                                    <p:animEffect transition="in" filter="fade">
                                      <p:cBhvr>
                                        <p:cTn id="62" dur="500"/>
                                        <p:tgtEl>
                                          <p:spTgt spid="15380"/>
                                        </p:tgtEl>
                                      </p:cBhvr>
                                    </p:animEffect>
                                  </p:childTnLst>
                                </p:cTn>
                              </p:par>
                              <p:par>
                                <p:cTn id="63" presetID="1" presetClass="entr" presetSubtype="0" fill="hold" nodeType="withEffect">
                                  <p:stCondLst>
                                    <p:cond delay="500"/>
                                  </p:stCondLst>
                                  <p:childTnLst>
                                    <p:set>
                                      <p:cBhvr>
                                        <p:cTn id="64" dur="1" fill="hold">
                                          <p:stCondLst>
                                            <p:cond delay="0"/>
                                          </p:stCondLst>
                                        </p:cTn>
                                        <p:tgtEl>
                                          <p:spTgt spid="15375"/>
                                        </p:tgtEl>
                                        <p:attrNameLst>
                                          <p:attrName>style.visibility</p:attrName>
                                        </p:attrNameLst>
                                      </p:cBhvr>
                                      <p:to>
                                        <p:strVal val="visible"/>
                                      </p:to>
                                    </p:set>
                                  </p:childTnLst>
                                </p:cTn>
                              </p:par>
                              <p:par>
                                <p:cTn id="65" presetID="25" presetClass="entr" presetSubtype="0" fill="hold" nodeType="withEffect">
                                  <p:stCondLst>
                                    <p:cond delay="500"/>
                                  </p:stCondLst>
                                  <p:childTnLst>
                                    <p:set>
                                      <p:cBhvr>
                                        <p:cTn id="66" dur="1" fill="hold">
                                          <p:stCondLst>
                                            <p:cond delay="0"/>
                                          </p:stCondLst>
                                        </p:cTn>
                                        <p:tgtEl>
                                          <p:spTgt spid="15376"/>
                                        </p:tgtEl>
                                        <p:attrNameLst>
                                          <p:attrName>style.visibility</p:attrName>
                                        </p:attrNameLst>
                                      </p:cBhvr>
                                      <p:to>
                                        <p:strVal val="visible"/>
                                      </p:to>
                                    </p:set>
                                    <p:anim calcmode="lin" valueType="num">
                                      <p:cBhvr>
                                        <p:cTn id="67" dur="250" decel="50000" fill="hold">
                                          <p:stCondLst>
                                            <p:cond delay="0"/>
                                          </p:stCondLst>
                                        </p:cTn>
                                        <p:tgtEl>
                                          <p:spTgt spid="15376"/>
                                        </p:tgtEl>
                                        <p:attrNameLst>
                                          <p:attrName>style.rotation</p:attrName>
                                        </p:attrNameLst>
                                      </p:cBhvr>
                                      <p:tavLst>
                                        <p:tav tm="0">
                                          <p:val>
                                            <p:fltVal val="-90"/>
                                          </p:val>
                                        </p:tav>
                                        <p:tav tm="100000">
                                          <p:val>
                                            <p:fltVal val="0"/>
                                          </p:val>
                                        </p:tav>
                                      </p:tavLst>
                                    </p:anim>
                                    <p:anim calcmode="lin" valueType="num">
                                      <p:cBhvr>
                                        <p:cTn id="68" dur="250" decel="50000" fill="hold">
                                          <p:stCondLst>
                                            <p:cond delay="0"/>
                                          </p:stCondLst>
                                        </p:cTn>
                                        <p:tgtEl>
                                          <p:spTgt spid="15376"/>
                                        </p:tgtEl>
                                        <p:attrNameLst>
                                          <p:attrName>ppt_w</p:attrName>
                                        </p:attrNameLst>
                                      </p:cBhvr>
                                      <p:tavLst>
                                        <p:tav tm="0">
                                          <p:val>
                                            <p:strVal val="#ppt_w"/>
                                          </p:val>
                                        </p:tav>
                                        <p:tav tm="100000">
                                          <p:val>
                                            <p:strVal val="#ppt_w*.05"/>
                                          </p:val>
                                        </p:tav>
                                      </p:tavLst>
                                    </p:anim>
                                    <p:anim calcmode="lin" valueType="num">
                                      <p:cBhvr>
                                        <p:cTn id="69" dur="250" accel="50000" fill="hold">
                                          <p:stCondLst>
                                            <p:cond delay="250"/>
                                          </p:stCondLst>
                                        </p:cTn>
                                        <p:tgtEl>
                                          <p:spTgt spid="15376"/>
                                        </p:tgtEl>
                                        <p:attrNameLst>
                                          <p:attrName>ppt_w</p:attrName>
                                        </p:attrNameLst>
                                      </p:cBhvr>
                                      <p:tavLst>
                                        <p:tav tm="0">
                                          <p:val>
                                            <p:strVal val="#ppt_w*.05"/>
                                          </p:val>
                                        </p:tav>
                                        <p:tav tm="100000">
                                          <p:val>
                                            <p:strVal val="#ppt_w"/>
                                          </p:val>
                                        </p:tav>
                                      </p:tavLst>
                                    </p:anim>
                                    <p:anim calcmode="lin" valueType="num">
                                      <p:cBhvr>
                                        <p:cTn id="70" dur="500" fill="hold"/>
                                        <p:tgtEl>
                                          <p:spTgt spid="15376"/>
                                        </p:tgtEl>
                                        <p:attrNameLst>
                                          <p:attrName>ppt_h</p:attrName>
                                        </p:attrNameLst>
                                      </p:cBhvr>
                                      <p:tavLst>
                                        <p:tav tm="0">
                                          <p:val>
                                            <p:strVal val="#ppt_h"/>
                                          </p:val>
                                        </p:tav>
                                        <p:tav tm="100000">
                                          <p:val>
                                            <p:strVal val="#ppt_h"/>
                                          </p:val>
                                        </p:tav>
                                      </p:tavLst>
                                    </p:anim>
                                    <p:anim calcmode="lin" valueType="num">
                                      <p:cBhvr>
                                        <p:cTn id="71" dur="250" decel="50000" fill="hold">
                                          <p:stCondLst>
                                            <p:cond delay="0"/>
                                          </p:stCondLst>
                                        </p:cTn>
                                        <p:tgtEl>
                                          <p:spTgt spid="15376"/>
                                        </p:tgtEl>
                                        <p:attrNameLst>
                                          <p:attrName>ppt_x</p:attrName>
                                        </p:attrNameLst>
                                      </p:cBhvr>
                                      <p:tavLst>
                                        <p:tav tm="0">
                                          <p:val>
                                            <p:strVal val="#ppt_x+.4"/>
                                          </p:val>
                                        </p:tav>
                                        <p:tav tm="100000">
                                          <p:val>
                                            <p:strVal val="#ppt_x"/>
                                          </p:val>
                                        </p:tav>
                                      </p:tavLst>
                                    </p:anim>
                                    <p:anim calcmode="lin" valueType="num">
                                      <p:cBhvr>
                                        <p:cTn id="72" dur="250" decel="50000" fill="hold">
                                          <p:stCondLst>
                                            <p:cond delay="0"/>
                                          </p:stCondLst>
                                        </p:cTn>
                                        <p:tgtEl>
                                          <p:spTgt spid="15376"/>
                                        </p:tgtEl>
                                        <p:attrNameLst>
                                          <p:attrName>ppt_y</p:attrName>
                                        </p:attrNameLst>
                                      </p:cBhvr>
                                      <p:tavLst>
                                        <p:tav tm="0">
                                          <p:val>
                                            <p:strVal val="#ppt_y-.2"/>
                                          </p:val>
                                        </p:tav>
                                        <p:tav tm="100000">
                                          <p:val>
                                            <p:strVal val="#ppt_y+.1"/>
                                          </p:val>
                                        </p:tav>
                                      </p:tavLst>
                                    </p:anim>
                                    <p:anim calcmode="lin" valueType="num">
                                      <p:cBhvr>
                                        <p:cTn id="73" dur="250" accel="50000" fill="hold">
                                          <p:stCondLst>
                                            <p:cond delay="250"/>
                                          </p:stCondLst>
                                        </p:cTn>
                                        <p:tgtEl>
                                          <p:spTgt spid="15376"/>
                                        </p:tgtEl>
                                        <p:attrNameLst>
                                          <p:attrName>ppt_y</p:attrName>
                                        </p:attrNameLst>
                                      </p:cBhvr>
                                      <p:tavLst>
                                        <p:tav tm="0">
                                          <p:val>
                                            <p:strVal val="#ppt_y+.1"/>
                                          </p:val>
                                        </p:tav>
                                        <p:tav tm="100000">
                                          <p:val>
                                            <p:strVal val="#ppt_y"/>
                                          </p:val>
                                        </p:tav>
                                      </p:tavLst>
                                    </p:anim>
                                    <p:animEffect transition="in" filter="fade">
                                      <p:cBhvr>
                                        <p:cTn id="74" dur="500" decel="50000">
                                          <p:stCondLst>
                                            <p:cond delay="0"/>
                                          </p:stCondLst>
                                        </p:cTn>
                                        <p:tgtEl>
                                          <p:spTgt spid="15376"/>
                                        </p:tgtEl>
                                      </p:cBhvr>
                                    </p:animEffect>
                                  </p:childTnLst>
                                </p:cTn>
                              </p:par>
                              <p:par>
                                <p:cTn id="75" presetID="1" presetClass="entr" presetSubtype="0" fill="hold" nodeType="withEffect">
                                  <p:stCondLst>
                                    <p:cond delay="500"/>
                                  </p:stCondLst>
                                  <p:childTnLst>
                                    <p:set>
                                      <p:cBhvr>
                                        <p:cTn id="76" dur="1" fill="hold">
                                          <p:stCondLst>
                                            <p:cond delay="0"/>
                                          </p:stCondLst>
                                        </p:cTn>
                                        <p:tgtEl>
                                          <p:spTgt spid="10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sz="quarter"/>
          </p:nvPr>
        </p:nvSpPr>
        <p:spPr/>
        <p:txBody>
          <a:bodyPr/>
          <a:lstStyle/>
          <a:p>
            <a:r>
              <a:rPr lang="en-US" dirty="0"/>
              <a:t>National Benefits, online seminars and courses, etc. can be found on</a:t>
            </a:r>
            <a:br>
              <a:rPr lang="en-US" dirty="0"/>
            </a:br>
            <a:br>
              <a:rPr lang="en-US" dirty="0"/>
            </a:br>
            <a:r>
              <a:rPr lang="en-US" dirty="0"/>
              <a:t> </a:t>
            </a:r>
            <a:r>
              <a:rPr lang="en-US" sz="5400" dirty="0"/>
              <a:t>Americasboatingclub.org</a:t>
            </a:r>
          </a:p>
        </p:txBody>
      </p:sp>
    </p:spTree>
    <p:extLst>
      <p:ext uri="{BB962C8B-B14F-4D97-AF65-F5344CB8AC3E}">
        <p14:creationId xmlns:p14="http://schemas.microsoft.com/office/powerpoint/2010/main" val="411386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6C01-27B0-4B46-830C-47A1E8CA19E6}"/>
              </a:ext>
            </a:extLst>
          </p:cNvPr>
          <p:cNvSpPr>
            <a:spLocks noGrp="1"/>
          </p:cNvSpPr>
          <p:nvPr>
            <p:ph type="title"/>
          </p:nvPr>
        </p:nvSpPr>
        <p:spPr/>
        <p:txBody>
          <a:bodyPr/>
          <a:lstStyle/>
          <a:p>
            <a:r>
              <a:rPr lang="en-US" dirty="0"/>
              <a:t>Capella, 1979 Flying Dutchman</a:t>
            </a:r>
            <a:br>
              <a:rPr lang="en-US" dirty="0"/>
            </a:br>
            <a:r>
              <a:rPr lang="en-US" sz="2400" dirty="0"/>
              <a:t>(Mike McGill/Carolyn Brady)</a:t>
            </a:r>
            <a:br>
              <a:rPr lang="en-US" sz="2400" dirty="0"/>
            </a:br>
            <a:r>
              <a:rPr lang="en-US" sz="2400" dirty="0"/>
              <a:t>Baba 35, Capella</a:t>
            </a:r>
          </a:p>
        </p:txBody>
      </p:sp>
      <p:pic>
        <p:nvPicPr>
          <p:cNvPr id="5" name="Content Placeholder 4" descr="A small boat in a body of water&#10;&#10;Description automatically generated">
            <a:extLst>
              <a:ext uri="{FF2B5EF4-FFF2-40B4-BE49-F238E27FC236}">
                <a16:creationId xmlns:a16="http://schemas.microsoft.com/office/drawing/2014/main" id="{A6245A92-A6ED-4E95-BEA7-243BE3497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119" y="1447800"/>
            <a:ext cx="5509584" cy="4204488"/>
          </a:xfrm>
        </p:spPr>
      </p:pic>
    </p:spTree>
    <p:extLst>
      <p:ext uri="{BB962C8B-B14F-4D97-AF65-F5344CB8AC3E}">
        <p14:creationId xmlns:p14="http://schemas.microsoft.com/office/powerpoint/2010/main" val="205930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EF95-72BE-431D-BA2C-4B50678B567E}"/>
              </a:ext>
            </a:extLst>
          </p:cNvPr>
          <p:cNvSpPr>
            <a:spLocks noGrp="1"/>
          </p:cNvSpPr>
          <p:nvPr>
            <p:ph type="ctrTitle" sz="quarter"/>
          </p:nvPr>
        </p:nvSpPr>
        <p:spPr>
          <a:xfrm>
            <a:off x="685800" y="619432"/>
            <a:ext cx="7772400" cy="1032387"/>
          </a:xfrm>
        </p:spPr>
        <p:txBody>
          <a:bodyPr/>
          <a:lstStyle/>
          <a:p>
            <a:r>
              <a:rPr lang="en-US" dirty="0"/>
              <a:t>OUR MISSION</a:t>
            </a:r>
          </a:p>
        </p:txBody>
      </p:sp>
      <p:sp>
        <p:nvSpPr>
          <p:cNvPr id="3" name="Subtitle 2">
            <a:extLst>
              <a:ext uri="{FF2B5EF4-FFF2-40B4-BE49-F238E27FC236}">
                <a16:creationId xmlns:a16="http://schemas.microsoft.com/office/drawing/2014/main" id="{E9072134-3096-4E0A-84C2-7F2E0F65E5CC}"/>
              </a:ext>
            </a:extLst>
          </p:cNvPr>
          <p:cNvSpPr>
            <a:spLocks noGrp="1"/>
          </p:cNvSpPr>
          <p:nvPr>
            <p:ph type="subTitle" sz="quarter" idx="1"/>
          </p:nvPr>
        </p:nvSpPr>
        <p:spPr>
          <a:xfrm>
            <a:off x="1371600" y="1651820"/>
            <a:ext cx="6400800" cy="2948316"/>
          </a:xfrm>
        </p:spPr>
        <p:txBody>
          <a:bodyPr/>
          <a:lstStyle/>
          <a:p>
            <a:r>
              <a:rPr lang="en-US" sz="4400" dirty="0"/>
              <a:t>Saving lives on the water by providing boater education</a:t>
            </a:r>
          </a:p>
        </p:txBody>
      </p:sp>
    </p:spTree>
    <p:extLst>
      <p:ext uri="{BB962C8B-B14F-4D97-AF65-F5344CB8AC3E}">
        <p14:creationId xmlns:p14="http://schemas.microsoft.com/office/powerpoint/2010/main" val="258635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BAA8-03A2-4A54-9CE2-91520194295A}"/>
              </a:ext>
            </a:extLst>
          </p:cNvPr>
          <p:cNvSpPr>
            <a:spLocks noGrp="1"/>
          </p:cNvSpPr>
          <p:nvPr>
            <p:ph type="title"/>
          </p:nvPr>
        </p:nvSpPr>
        <p:spPr/>
        <p:txBody>
          <a:bodyPr/>
          <a:lstStyle/>
          <a:p>
            <a:r>
              <a:rPr lang="en-US" dirty="0"/>
              <a:t>District 16</a:t>
            </a:r>
          </a:p>
        </p:txBody>
      </p:sp>
      <p:sp>
        <p:nvSpPr>
          <p:cNvPr id="3" name="Content Placeholder 2">
            <a:extLst>
              <a:ext uri="{FF2B5EF4-FFF2-40B4-BE49-F238E27FC236}">
                <a16:creationId xmlns:a16="http://schemas.microsoft.com/office/drawing/2014/main" id="{E4BAD483-0DD6-4605-A072-0CDF2B3B09A9}"/>
              </a:ext>
            </a:extLst>
          </p:cNvPr>
          <p:cNvSpPr>
            <a:spLocks noGrp="1"/>
          </p:cNvSpPr>
          <p:nvPr>
            <p:ph idx="1"/>
          </p:nvPr>
        </p:nvSpPr>
        <p:spPr/>
        <p:txBody>
          <a:bodyPr/>
          <a:lstStyle/>
          <a:p>
            <a:r>
              <a:rPr lang="en-US" dirty="0"/>
              <a:t>District 16 consists of 15 squadrons in Washington and Alaska</a:t>
            </a:r>
          </a:p>
          <a:p>
            <a:r>
              <a:rPr lang="en-US" dirty="0"/>
              <a:t>District 16 leadership provides guidance, data, conferences, &amp; coordination among squadrons</a:t>
            </a:r>
          </a:p>
          <a:p>
            <a:r>
              <a:rPr lang="en-US" dirty="0"/>
              <a:t>DPSPS Part of District 16</a:t>
            </a:r>
          </a:p>
          <a:p>
            <a:endParaRPr lang="en-US" dirty="0"/>
          </a:p>
        </p:txBody>
      </p:sp>
    </p:spTree>
    <p:extLst>
      <p:ext uri="{BB962C8B-B14F-4D97-AF65-F5344CB8AC3E}">
        <p14:creationId xmlns:p14="http://schemas.microsoft.com/office/powerpoint/2010/main" val="312600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342A-13D0-41DA-A64B-20CB2E5D489D}"/>
              </a:ext>
            </a:extLst>
          </p:cNvPr>
          <p:cNvSpPr>
            <a:spLocks noGrp="1"/>
          </p:cNvSpPr>
          <p:nvPr>
            <p:ph type="title"/>
          </p:nvPr>
        </p:nvSpPr>
        <p:spPr/>
        <p:txBody>
          <a:bodyPr/>
          <a:lstStyle/>
          <a:p>
            <a:r>
              <a:rPr lang="en-US" dirty="0"/>
              <a:t>District 16 Member Benefits</a:t>
            </a:r>
            <a:br>
              <a:rPr lang="en-US" dirty="0"/>
            </a:br>
            <a:endParaRPr lang="en-US" dirty="0"/>
          </a:p>
        </p:txBody>
      </p:sp>
      <p:sp>
        <p:nvSpPr>
          <p:cNvPr id="3" name="Content Placeholder 2">
            <a:extLst>
              <a:ext uri="{FF2B5EF4-FFF2-40B4-BE49-F238E27FC236}">
                <a16:creationId xmlns:a16="http://schemas.microsoft.com/office/drawing/2014/main" id="{60A2F406-C8D2-4124-8A2D-405B0B71781A}"/>
              </a:ext>
            </a:extLst>
          </p:cNvPr>
          <p:cNvSpPr>
            <a:spLocks noGrp="1"/>
          </p:cNvSpPr>
          <p:nvPr>
            <p:ph idx="1"/>
          </p:nvPr>
        </p:nvSpPr>
        <p:spPr/>
        <p:txBody>
          <a:bodyPr/>
          <a:lstStyle/>
          <a:p>
            <a:r>
              <a:rPr lang="en-US" dirty="0"/>
              <a:t>Office Depot/Office Max</a:t>
            </a:r>
          </a:p>
          <a:p>
            <a:r>
              <a:rPr lang="en-US" dirty="0"/>
              <a:t>Farmers www.uspsd16.orgInsurance</a:t>
            </a:r>
          </a:p>
          <a:p>
            <a:r>
              <a:rPr lang="en-US" dirty="0"/>
              <a:t>Fisheries Supply</a:t>
            </a:r>
          </a:p>
          <a:p>
            <a:r>
              <a:rPr lang="en-US" dirty="0"/>
              <a:t>Waggoner Cruising Guides &amp; Store</a:t>
            </a:r>
          </a:p>
          <a:p>
            <a:r>
              <a:rPr lang="en-US" dirty="0"/>
              <a:t>Travelers Insurance</a:t>
            </a:r>
          </a:p>
          <a:p>
            <a:r>
              <a:rPr lang="en-US" dirty="0"/>
              <a:t>Boat U.S.</a:t>
            </a:r>
          </a:p>
          <a:p>
            <a:pPr marL="0" indent="0">
              <a:buNone/>
            </a:pPr>
            <a:endParaRPr lang="en-US" dirty="0"/>
          </a:p>
        </p:txBody>
      </p:sp>
    </p:spTree>
    <p:extLst>
      <p:ext uri="{BB962C8B-B14F-4D97-AF65-F5344CB8AC3E}">
        <p14:creationId xmlns:p14="http://schemas.microsoft.com/office/powerpoint/2010/main" val="2312888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0700-F9CB-4831-BD59-74AC57BE4D6C}"/>
              </a:ext>
            </a:extLst>
          </p:cNvPr>
          <p:cNvSpPr>
            <a:spLocks noGrp="1"/>
          </p:cNvSpPr>
          <p:nvPr>
            <p:ph type="title"/>
          </p:nvPr>
        </p:nvSpPr>
        <p:spPr/>
        <p:txBody>
          <a:bodyPr/>
          <a:lstStyle/>
          <a:p>
            <a:r>
              <a:rPr lang="en-US" dirty="0"/>
              <a:t>District 16</a:t>
            </a:r>
          </a:p>
        </p:txBody>
      </p:sp>
      <p:sp>
        <p:nvSpPr>
          <p:cNvPr id="3" name="Content Placeholder 2">
            <a:extLst>
              <a:ext uri="{FF2B5EF4-FFF2-40B4-BE49-F238E27FC236}">
                <a16:creationId xmlns:a16="http://schemas.microsoft.com/office/drawing/2014/main" id="{B8116914-F324-4D8A-AC5C-CED4D5CF3F69}"/>
              </a:ext>
            </a:extLst>
          </p:cNvPr>
          <p:cNvSpPr>
            <a:spLocks noGrp="1"/>
          </p:cNvSpPr>
          <p:nvPr>
            <p:ph idx="1"/>
          </p:nvPr>
        </p:nvSpPr>
        <p:spPr/>
        <p:txBody>
          <a:bodyPr/>
          <a:lstStyle/>
          <a:p>
            <a:pPr marL="0" indent="0">
              <a:buNone/>
            </a:pPr>
            <a:r>
              <a:rPr lang="en-US" dirty="0"/>
              <a:t>	See </a:t>
            </a:r>
            <a:r>
              <a:rPr lang="en-US" b="1" dirty="0">
                <a:solidFill>
                  <a:schemeClr val="tx2"/>
                </a:solidFill>
                <a:hlinkClick r:id="rId2">
                  <a:extLst>
                    <a:ext uri="{A12FA001-AC4F-418D-AE19-62706E023703}">
                      <ahyp:hlinkClr xmlns:ahyp="http://schemas.microsoft.com/office/drawing/2018/hyperlinkcolor" val="tx"/>
                    </a:ext>
                  </a:extLst>
                </a:hlinkClick>
              </a:rPr>
              <a:t>www.uspsd16.org</a:t>
            </a:r>
            <a:r>
              <a:rPr lang="en-US" b="1" dirty="0">
                <a:solidFill>
                  <a:schemeClr val="tx2"/>
                </a:solidFill>
              </a:rPr>
              <a:t> </a:t>
            </a:r>
            <a:r>
              <a:rPr lang="en-US" dirty="0"/>
              <a:t>for, </a:t>
            </a:r>
          </a:p>
          <a:p>
            <a:pPr marL="0" indent="0">
              <a:buNone/>
            </a:pPr>
            <a:endParaRPr lang="en-US" dirty="0"/>
          </a:p>
          <a:p>
            <a:pPr lvl="4"/>
            <a:r>
              <a:rPr lang="en-US" sz="2800" dirty="0"/>
              <a:t>  Member benefits</a:t>
            </a:r>
          </a:p>
          <a:p>
            <a:pPr lvl="4"/>
            <a:r>
              <a:rPr lang="en-US" sz="2800" dirty="0"/>
              <a:t>  Link to other squadrons in area</a:t>
            </a:r>
          </a:p>
          <a:p>
            <a:pPr lvl="4"/>
            <a:r>
              <a:rPr lang="en-US" sz="2800" dirty="0"/>
              <a:t>  Courses &amp; Seminars offered locally</a:t>
            </a:r>
          </a:p>
          <a:p>
            <a:pPr lvl="4"/>
            <a:r>
              <a:rPr lang="en-US" sz="2800" dirty="0"/>
              <a:t>  Membership information</a:t>
            </a:r>
          </a:p>
          <a:p>
            <a:pPr lvl="4"/>
            <a:r>
              <a:rPr lang="en-US" sz="2800" dirty="0"/>
              <a:t>  Vessel Safety Checks</a:t>
            </a:r>
          </a:p>
          <a:p>
            <a:pPr lvl="4"/>
            <a:r>
              <a:rPr lang="en-US" sz="2800" dirty="0"/>
              <a:t>  News &amp; Events</a:t>
            </a:r>
          </a:p>
          <a:p>
            <a:pPr marL="1543012" lvl="4" indent="0">
              <a:buNone/>
            </a:pPr>
            <a:r>
              <a:rPr lang="en-US" dirty="0"/>
              <a:t>	</a:t>
            </a:r>
          </a:p>
        </p:txBody>
      </p:sp>
    </p:spTree>
    <p:extLst>
      <p:ext uri="{BB962C8B-B14F-4D97-AF65-F5344CB8AC3E}">
        <p14:creationId xmlns:p14="http://schemas.microsoft.com/office/powerpoint/2010/main" val="167791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2D289BC-9D73-4D22-8156-47203B122317}"/>
              </a:ext>
            </a:extLst>
          </p:cNvPr>
          <p:cNvSpPr>
            <a:spLocks noGrp="1" noChangeArrowheads="1"/>
          </p:cNvSpPr>
          <p:nvPr>
            <p:ph type="title"/>
          </p:nvPr>
        </p:nvSpPr>
        <p:spPr/>
        <p:txBody>
          <a:bodyPr/>
          <a:lstStyle/>
          <a:p>
            <a:pPr algn="l" fontAlgn="auto">
              <a:spcAft>
                <a:spcPts val="0"/>
              </a:spcAft>
              <a:defRPr/>
            </a:pPr>
            <a:r>
              <a:rPr lang="en-US" dirty="0"/>
              <a:t>	History of DPSPS</a:t>
            </a:r>
          </a:p>
        </p:txBody>
      </p:sp>
      <p:sp>
        <p:nvSpPr>
          <p:cNvPr id="81923" name="Rectangle 3">
            <a:extLst>
              <a:ext uri="{FF2B5EF4-FFF2-40B4-BE49-F238E27FC236}">
                <a16:creationId xmlns:a16="http://schemas.microsoft.com/office/drawing/2014/main" id="{994DA156-4F34-40BE-8258-67D1E5994561}"/>
              </a:ext>
            </a:extLst>
          </p:cNvPr>
          <p:cNvSpPr>
            <a:spLocks noGrp="1"/>
          </p:cNvSpPr>
          <p:nvPr>
            <p:ph idx="1"/>
          </p:nvPr>
        </p:nvSpPr>
        <p:spPr/>
        <p:txBody>
          <a:bodyPr/>
          <a:lstStyle/>
          <a:p>
            <a:pPr eaLnBrk="1" hangingPunct="1"/>
            <a:r>
              <a:rPr lang="en-US" altLang="en-US" dirty="0"/>
              <a:t>Began as a branch of Bellingham Power Squadron</a:t>
            </a:r>
          </a:p>
          <a:p>
            <a:pPr eaLnBrk="1" hangingPunct="1"/>
            <a:r>
              <a:rPr lang="en-US" altLang="en-US" dirty="0"/>
              <a:t>Chartered as a Squadron in 1976</a:t>
            </a:r>
          </a:p>
          <a:p>
            <a:pPr eaLnBrk="1" hangingPunct="1"/>
            <a:r>
              <a:rPr lang="en-US" altLang="en-US" dirty="0"/>
              <a:t>Changed our name in 2003 to “Sail and”</a:t>
            </a:r>
          </a:p>
          <a:p>
            <a:pPr eaLnBrk="1" hangingPunct="1"/>
            <a:r>
              <a:rPr lang="en-US" altLang="en-US" dirty="0"/>
              <a:t>Geographic area is Whidbey + Fidalgo Islands</a:t>
            </a:r>
          </a:p>
        </p:txBody>
      </p:sp>
      <p:pic>
        <p:nvPicPr>
          <p:cNvPr id="81924" name="Picture 4" descr="C:\Documents and Settings\Steven Williford\My Documents\My Pictures\SMALWHEL.TIF">
            <a:extLst>
              <a:ext uri="{FF2B5EF4-FFF2-40B4-BE49-F238E27FC236}">
                <a16:creationId xmlns:a16="http://schemas.microsoft.com/office/drawing/2014/main" id="{53A46997-1EFE-401E-A963-FEC157E2A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
            <a:ext cx="14478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5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4" y="304800"/>
            <a:ext cx="8015287" cy="838200"/>
          </a:xfrm>
        </p:spPr>
        <p:txBody>
          <a:bodyPr/>
          <a:lstStyle/>
          <a:p>
            <a:r>
              <a:rPr lang="en-US" sz="3600" dirty="0"/>
              <a:t>Deception Pass Sail &amp; Power Squadron</a:t>
            </a:r>
          </a:p>
        </p:txBody>
      </p:sp>
      <p:sp>
        <p:nvSpPr>
          <p:cNvPr id="3" name="TextBox 2"/>
          <p:cNvSpPr txBox="1"/>
          <p:nvPr/>
        </p:nvSpPr>
        <p:spPr>
          <a:xfrm>
            <a:off x="226887" y="1377318"/>
            <a:ext cx="8701087" cy="440120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Typical yearly Educational Activities</a:t>
            </a:r>
          </a:p>
          <a:p>
            <a:pPr algn="ctr"/>
            <a:endParaRPr lang="en-US" sz="3200" b="1" dirty="0">
              <a:latin typeface="Calibri" panose="020F0502020204030204" pitchFamily="34" charset="0"/>
              <a:cs typeface="Calibri" panose="020F0502020204030204" pitchFamily="34" charset="0"/>
            </a:endParaRPr>
          </a:p>
          <a:p>
            <a:pPr algn="ctr"/>
            <a:r>
              <a:rPr lang="en-US" b="1" dirty="0">
                <a:latin typeface="Calibri" panose="020F0502020204030204" pitchFamily="34" charset="0"/>
                <a:cs typeface="Calibri" panose="020F0502020204030204" pitchFamily="34" charset="0"/>
              </a:rPr>
              <a:t>Two American Boating Courses (ABC)</a:t>
            </a:r>
          </a:p>
          <a:p>
            <a:pPr algn="ctr"/>
            <a:r>
              <a:rPr lang="en-US" b="1" dirty="0">
                <a:latin typeface="Calibri" panose="020F0502020204030204" pitchFamily="34" charset="0"/>
                <a:cs typeface="Calibri" panose="020F0502020204030204" pitchFamily="34" charset="0"/>
              </a:rPr>
              <a:t>Two Boat Handling Courses</a:t>
            </a:r>
          </a:p>
          <a:p>
            <a:pPr algn="ctr"/>
            <a:r>
              <a:rPr lang="en-US" b="1" dirty="0">
                <a:latin typeface="Calibri" panose="020F0502020204030204" pitchFamily="34" charset="0"/>
                <a:cs typeface="Calibri" panose="020F0502020204030204" pitchFamily="34" charset="0"/>
              </a:rPr>
              <a:t>One or two Piloting Courses</a:t>
            </a:r>
          </a:p>
          <a:p>
            <a:pPr algn="ctr"/>
            <a:r>
              <a:rPr lang="en-US" b="1" dirty="0">
                <a:latin typeface="Calibri" panose="020F0502020204030204" pitchFamily="34" charset="0"/>
                <a:cs typeface="Calibri" panose="020F0502020204030204" pitchFamily="34" charset="0"/>
              </a:rPr>
              <a:t>Partner in Command seminar</a:t>
            </a:r>
          </a:p>
          <a:p>
            <a:pPr algn="ctr"/>
            <a:r>
              <a:rPr lang="en-US" b="1" dirty="0">
                <a:latin typeface="Calibri" panose="020F0502020204030204" pitchFamily="34" charset="0"/>
                <a:cs typeface="Calibri" panose="020F0502020204030204" pitchFamily="34" charset="0"/>
              </a:rPr>
              <a:t>Shrimping and Crabbing seminars</a:t>
            </a:r>
          </a:p>
          <a:p>
            <a:pPr algn="ctr"/>
            <a:r>
              <a:rPr lang="en-US" b="1" dirty="0">
                <a:latin typeface="Calibri" panose="020F0502020204030204" pitchFamily="34" charset="0"/>
                <a:cs typeface="Calibri" panose="020F0502020204030204" pitchFamily="34" charset="0"/>
              </a:rPr>
              <a:t>Cruising North seminar</a:t>
            </a:r>
          </a:p>
          <a:p>
            <a:pPr algn="ctr"/>
            <a:r>
              <a:rPr lang="en-US" b="1" dirty="0">
                <a:latin typeface="Calibri" panose="020F0502020204030204" pitchFamily="34" charset="0"/>
                <a:cs typeface="Calibri" panose="020F0502020204030204" pitchFamily="34" charset="0"/>
              </a:rPr>
              <a:t>Boating Safety for Kids</a:t>
            </a:r>
          </a:p>
          <a:p>
            <a:pPr algn="ctr"/>
            <a:r>
              <a:rPr lang="en-US" b="1" dirty="0">
                <a:latin typeface="Calibri" panose="020F0502020204030204" pitchFamily="34" charset="0"/>
                <a:cs typeface="Calibri" panose="020F0502020204030204" pitchFamily="34" charset="0"/>
              </a:rPr>
              <a:t>Other advanced courses  and seminars as requested</a:t>
            </a:r>
          </a:p>
          <a:p>
            <a:pPr algn="ctr"/>
            <a:endParaRPr lang="en-US" dirty="0"/>
          </a:p>
        </p:txBody>
      </p:sp>
    </p:spTree>
    <p:extLst>
      <p:ext uri="{BB962C8B-B14F-4D97-AF65-F5344CB8AC3E}">
        <p14:creationId xmlns:p14="http://schemas.microsoft.com/office/powerpoint/2010/main" val="1499621434"/>
      </p:ext>
    </p:extLst>
  </p:cSld>
  <p:clrMapOvr>
    <a:masterClrMapping/>
  </p:clrMapOvr>
  <mc:AlternateContent xmlns:mc="http://schemas.openxmlformats.org/markup-compatibility/2006" xmlns:p14="http://schemas.microsoft.com/office/powerpoint/2010/main">
    <mc:Choice Requires="p14">
      <p:transition spd="slow" p14:dur="2000" advTm="10320"/>
    </mc:Choice>
    <mc:Fallback xmlns="">
      <p:transition spd="slow" advTm="1032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2020-2021 Education Schedule</a:t>
            </a:r>
          </a:p>
        </p:txBody>
      </p:sp>
      <p:sp>
        <p:nvSpPr>
          <p:cNvPr id="3" name="Content Placeholder 2"/>
          <p:cNvSpPr>
            <a:spLocks noGrp="1"/>
          </p:cNvSpPr>
          <p:nvPr>
            <p:ph idx="1"/>
          </p:nvPr>
        </p:nvSpPr>
        <p:spPr>
          <a:xfrm>
            <a:off x="711926" y="1147355"/>
            <a:ext cx="8014063" cy="4267200"/>
          </a:xfrm>
        </p:spPr>
        <p:txBody>
          <a:bodyPr/>
          <a:lstStyle/>
          <a:p>
            <a:pPr marL="0" indent="0">
              <a:buNone/>
            </a:pPr>
            <a:r>
              <a:rPr lang="en-US" sz="2400" dirty="0"/>
              <a:t>Tentative Plans</a:t>
            </a:r>
          </a:p>
          <a:p>
            <a:r>
              <a:rPr lang="en-US" sz="2400" dirty="0"/>
              <a:t>America’s Boating Class: Oct &amp; March/April </a:t>
            </a:r>
          </a:p>
          <a:p>
            <a:r>
              <a:rPr lang="en-US" sz="2400" dirty="0"/>
              <a:t>Boat Handling Course:  Nov &amp; March/April  </a:t>
            </a:r>
          </a:p>
          <a:p>
            <a:r>
              <a:rPr lang="en-US" sz="2400" dirty="0"/>
              <a:t>Piloting:  Winter</a:t>
            </a:r>
          </a:p>
          <a:p>
            <a:r>
              <a:rPr lang="en-US" sz="2400" dirty="0"/>
              <a:t>Seminars:</a:t>
            </a:r>
          </a:p>
          <a:p>
            <a:pPr lvl="1"/>
            <a:r>
              <a:rPr lang="en-US" sz="2400" b="1" dirty="0"/>
              <a:t>Cruise Planning, Spring, 2021</a:t>
            </a:r>
          </a:p>
          <a:p>
            <a:pPr lvl="1"/>
            <a:r>
              <a:rPr lang="en-US" sz="2400" b="1" dirty="0"/>
              <a:t>Shrimping Seminar, April 2021</a:t>
            </a:r>
          </a:p>
          <a:p>
            <a:pPr lvl="1"/>
            <a:r>
              <a:rPr lang="en-US" sz="2400" b="1" dirty="0"/>
              <a:t>Crabbing Seminar, June 2021</a:t>
            </a:r>
          </a:p>
          <a:p>
            <a:pPr lvl="1"/>
            <a:r>
              <a:rPr lang="en-US" sz="2400" b="1" dirty="0"/>
              <a:t>Boating Safety for Kids, Quarterly</a:t>
            </a:r>
          </a:p>
          <a:p>
            <a:pPr lvl="1"/>
            <a:endParaRPr lang="en-US" sz="2000" dirty="0"/>
          </a:p>
        </p:txBody>
      </p:sp>
    </p:spTree>
    <p:extLst>
      <p:ext uri="{BB962C8B-B14F-4D97-AF65-F5344CB8AC3E}">
        <p14:creationId xmlns:p14="http://schemas.microsoft.com/office/powerpoint/2010/main" val="2661846409"/>
      </p:ext>
    </p:extLst>
  </p:cSld>
  <p:clrMapOvr>
    <a:masterClrMapping/>
  </p:clrMapOvr>
  <mc:AlternateContent xmlns:mc="http://schemas.openxmlformats.org/markup-compatibility/2006" xmlns:p14="http://schemas.microsoft.com/office/powerpoint/2010/main">
    <mc:Choice Requires="p14">
      <p:transition spd="slow" p14:dur="2000" advTm="14856"/>
    </mc:Choice>
    <mc:Fallback xmlns="">
      <p:transition spd="slow" advTm="1485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37F0-5DE9-4A2E-8527-625DC6C038D9}"/>
              </a:ext>
            </a:extLst>
          </p:cNvPr>
          <p:cNvSpPr>
            <a:spLocks noGrp="1"/>
          </p:cNvSpPr>
          <p:nvPr>
            <p:ph type="title"/>
          </p:nvPr>
        </p:nvSpPr>
        <p:spPr/>
        <p:txBody>
          <a:bodyPr/>
          <a:lstStyle/>
          <a:p>
            <a:r>
              <a:rPr lang="en-US"/>
              <a:t>SEMINARS WE OFFIER</a:t>
            </a:r>
          </a:p>
        </p:txBody>
      </p:sp>
      <p:sp>
        <p:nvSpPr>
          <p:cNvPr id="3" name="Content Placeholder 2">
            <a:extLst>
              <a:ext uri="{FF2B5EF4-FFF2-40B4-BE49-F238E27FC236}">
                <a16:creationId xmlns:a16="http://schemas.microsoft.com/office/drawing/2014/main" id="{621A70AF-7DE0-4833-A96D-61D5D18BA725}"/>
              </a:ext>
            </a:extLst>
          </p:cNvPr>
          <p:cNvSpPr>
            <a:spLocks noGrp="1"/>
          </p:cNvSpPr>
          <p:nvPr>
            <p:ph idx="1"/>
          </p:nvPr>
        </p:nvSpPr>
        <p:spPr>
          <a:xfrm>
            <a:off x="685800" y="1041009"/>
            <a:ext cx="7772400" cy="4673991"/>
          </a:xfrm>
        </p:spPr>
        <p:txBody>
          <a:bodyPr/>
          <a:lstStyle/>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Boating Safety for Kids</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Docking &amp; Undocking</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Partner in Command</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Crabbing 101</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Shrimping on Whidbey</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Rules of the Road</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Anchoring with Assurance</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Boating with Confidence</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Emergencies Onboard</a:t>
            </a:r>
          </a:p>
          <a:p>
            <a:pPr lvl="2">
              <a:lnSpc>
                <a:spcPct val="107000"/>
              </a:lnSpc>
              <a:spcBef>
                <a:spcPts val="0"/>
              </a:spcBef>
              <a:spcAft>
                <a:spcPts val="800"/>
              </a:spcAft>
            </a:pPr>
            <a:r>
              <a:rPr lang="en-US" sz="1800" b="1" dirty="0">
                <a:ea typeface="Calibri" panose="020F0502020204030204" pitchFamily="34" charset="0"/>
                <a:cs typeface="Times New Roman" panose="02020603050405020304" pitchFamily="18" charset="0"/>
              </a:rPr>
              <a:t>Knots and Line Handling</a:t>
            </a:r>
          </a:p>
          <a:p>
            <a:pPr lvl="2"/>
            <a:r>
              <a:rPr lang="en-US" sz="1800" b="1" dirty="0">
                <a:ea typeface="Calibri" panose="020F0502020204030204" pitchFamily="34" charset="0"/>
                <a:cs typeface="Times New Roman" panose="02020603050405020304" pitchFamily="18" charset="0"/>
              </a:rPr>
              <a:t>Federal &amp; State Safety Requirements</a:t>
            </a:r>
          </a:p>
          <a:p>
            <a:pPr lvl="2"/>
            <a:r>
              <a:rPr lang="en-US" sz="1800" b="1" dirty="0">
                <a:cs typeface="Times New Roman" panose="02020603050405020304" pitchFamily="18" charset="0"/>
              </a:rPr>
              <a:t>Required Safety Equipment</a:t>
            </a:r>
            <a:endParaRPr lang="en-US" sz="1800" b="1" dirty="0"/>
          </a:p>
          <a:p>
            <a:endParaRPr lang="en-US" dirty="0"/>
          </a:p>
        </p:txBody>
      </p:sp>
    </p:spTree>
    <p:extLst>
      <p:ext uri="{BB962C8B-B14F-4D97-AF65-F5344CB8AC3E}">
        <p14:creationId xmlns:p14="http://schemas.microsoft.com/office/powerpoint/2010/main" val="2631365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6474-C1B0-4D78-8427-479E9B313B9A}"/>
              </a:ext>
            </a:extLst>
          </p:cNvPr>
          <p:cNvSpPr>
            <a:spLocks noGrp="1"/>
          </p:cNvSpPr>
          <p:nvPr>
            <p:ph type="title"/>
          </p:nvPr>
        </p:nvSpPr>
        <p:spPr/>
        <p:txBody>
          <a:bodyPr/>
          <a:lstStyle/>
          <a:p>
            <a:r>
              <a:rPr lang="en-US" dirty="0"/>
              <a:t>Capella, 1979 Flying Dutchman</a:t>
            </a:r>
            <a:br>
              <a:rPr lang="en-US" dirty="0"/>
            </a:br>
            <a:r>
              <a:rPr lang="en-US" sz="2400" dirty="0"/>
              <a:t>(Mike McGill/Carolyn Brady)</a:t>
            </a:r>
            <a:br>
              <a:rPr lang="en-US" sz="2400" dirty="0"/>
            </a:br>
            <a:r>
              <a:rPr lang="en-US" sz="2400" dirty="0"/>
              <a:t>Baba 35  Capella</a:t>
            </a:r>
          </a:p>
        </p:txBody>
      </p:sp>
      <p:pic>
        <p:nvPicPr>
          <p:cNvPr id="5" name="Content Placeholder 4" descr="A wooden table&#10;&#10;Description automatically generated">
            <a:extLst>
              <a:ext uri="{FF2B5EF4-FFF2-40B4-BE49-F238E27FC236}">
                <a16:creationId xmlns:a16="http://schemas.microsoft.com/office/drawing/2014/main" id="{4F7083AC-22DF-441E-AF68-CD03662329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31026" y="1420761"/>
            <a:ext cx="4267200" cy="4321278"/>
          </a:xfrm>
        </p:spPr>
      </p:pic>
    </p:spTree>
    <p:extLst>
      <p:ext uri="{BB962C8B-B14F-4D97-AF65-F5344CB8AC3E}">
        <p14:creationId xmlns:p14="http://schemas.microsoft.com/office/powerpoint/2010/main" val="1972829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DB506-48FA-45DC-9557-62515F6249BC}"/>
              </a:ext>
            </a:extLst>
          </p:cNvPr>
          <p:cNvSpPr>
            <a:spLocks noGrp="1"/>
          </p:cNvSpPr>
          <p:nvPr>
            <p:ph type="sldNum" sz="quarter" idx="12"/>
          </p:nvPr>
        </p:nvSpPr>
        <p:spPr/>
        <p:txBody>
          <a:bodyPr/>
          <a:lstStyle/>
          <a:p>
            <a:fld id="{C18CC366-7D9B-43F1-93AB-8978051AB5E1}" type="slidenum">
              <a:rPr lang="en-US" smtClean="0"/>
              <a:t>28</a:t>
            </a:fld>
            <a:endParaRPr lang="en-US"/>
          </a:p>
        </p:txBody>
      </p:sp>
      <p:pic>
        <p:nvPicPr>
          <p:cNvPr id="4" name="Picture 3">
            <a:extLst>
              <a:ext uri="{FF2B5EF4-FFF2-40B4-BE49-F238E27FC236}">
                <a16:creationId xmlns:a16="http://schemas.microsoft.com/office/drawing/2014/main" id="{8FFF8B44-8A9C-4F03-A3B0-1F82B0C5A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48" y="1"/>
            <a:ext cx="6518787" cy="5748602"/>
          </a:xfrm>
          <a:prstGeom prst="rect">
            <a:avLst/>
          </a:prstGeom>
        </p:spPr>
      </p:pic>
    </p:spTree>
    <p:extLst>
      <p:ext uri="{BB962C8B-B14F-4D97-AF65-F5344CB8AC3E}">
        <p14:creationId xmlns:p14="http://schemas.microsoft.com/office/powerpoint/2010/main" val="242871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A4D6BC-8CDC-4612-BC91-375915F9589C}"/>
              </a:ext>
            </a:extLst>
          </p:cNvPr>
          <p:cNvSpPr>
            <a:spLocks noGrp="1"/>
          </p:cNvSpPr>
          <p:nvPr>
            <p:ph type="sldNum" sz="quarter" idx="12"/>
          </p:nvPr>
        </p:nvSpPr>
        <p:spPr/>
        <p:txBody>
          <a:bodyPr/>
          <a:lstStyle/>
          <a:p>
            <a:fld id="{C18CC366-7D9B-43F1-93AB-8978051AB5E1}" type="slidenum">
              <a:rPr lang="en-US" smtClean="0"/>
              <a:t>29</a:t>
            </a:fld>
            <a:endParaRPr lang="en-US"/>
          </a:p>
        </p:txBody>
      </p:sp>
      <p:pic>
        <p:nvPicPr>
          <p:cNvPr id="4" name="Picture 3" descr="A screenshot of text&#10;&#10;Description automatically generated">
            <a:extLst>
              <a:ext uri="{FF2B5EF4-FFF2-40B4-BE49-F238E27FC236}">
                <a16:creationId xmlns:a16="http://schemas.microsoft.com/office/drawing/2014/main" id="{A96A5C83-8A85-4B81-879C-525CD5B09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540366" cy="5928852"/>
          </a:xfrm>
          <a:prstGeom prst="rect">
            <a:avLst/>
          </a:prstGeom>
        </p:spPr>
      </p:pic>
    </p:spTree>
    <p:extLst>
      <p:ext uri="{BB962C8B-B14F-4D97-AF65-F5344CB8AC3E}">
        <p14:creationId xmlns:p14="http://schemas.microsoft.com/office/powerpoint/2010/main" val="377422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490C-EBCE-4DF3-AEC4-DFD570C2E812}"/>
              </a:ext>
            </a:extLst>
          </p:cNvPr>
          <p:cNvSpPr>
            <a:spLocks noGrp="1"/>
          </p:cNvSpPr>
          <p:nvPr>
            <p:ph type="title"/>
          </p:nvPr>
        </p:nvSpPr>
        <p:spPr/>
        <p:txBody>
          <a:bodyPr/>
          <a:lstStyle/>
          <a:p>
            <a:r>
              <a:rPr lang="en-US" dirty="0"/>
              <a:t>DPSPS NEW MEMBER ORIENTATION</a:t>
            </a:r>
          </a:p>
        </p:txBody>
      </p:sp>
      <p:sp>
        <p:nvSpPr>
          <p:cNvPr id="3" name="Content Placeholder 2">
            <a:extLst>
              <a:ext uri="{FF2B5EF4-FFF2-40B4-BE49-F238E27FC236}">
                <a16:creationId xmlns:a16="http://schemas.microsoft.com/office/drawing/2014/main" id="{6C23FE96-CFD2-4FED-8776-AA8411E697F0}"/>
              </a:ext>
            </a:extLst>
          </p:cNvPr>
          <p:cNvSpPr>
            <a:spLocks noGrp="1"/>
          </p:cNvSpPr>
          <p:nvPr>
            <p:ph idx="1"/>
          </p:nvPr>
        </p:nvSpPr>
        <p:spPr/>
        <p:txBody>
          <a:bodyPr/>
          <a:lstStyle/>
          <a:p>
            <a:pPr marL="0" indent="0">
              <a:buNone/>
            </a:pPr>
            <a:r>
              <a:rPr lang="en-US" dirty="0"/>
              <a:t>	What you need to know now</a:t>
            </a:r>
          </a:p>
          <a:p>
            <a:pPr lvl="2">
              <a:buFont typeface="Wingdings" panose="05000000000000000000" pitchFamily="2" charset="2"/>
              <a:buChar char="q"/>
            </a:pPr>
            <a:r>
              <a:rPr lang="en-US" dirty="0"/>
              <a:t>	Benefits we offer</a:t>
            </a:r>
          </a:p>
          <a:p>
            <a:pPr lvl="2">
              <a:buFont typeface="Wingdings" panose="05000000000000000000" pitchFamily="2" charset="2"/>
              <a:buChar char="q"/>
            </a:pPr>
            <a:r>
              <a:rPr lang="en-US" dirty="0"/>
              <a:t>	Fun stuff we do</a:t>
            </a:r>
          </a:p>
          <a:p>
            <a:pPr lvl="2">
              <a:buFont typeface="Wingdings" panose="05000000000000000000" pitchFamily="2" charset="2"/>
              <a:buChar char="q"/>
            </a:pPr>
            <a:r>
              <a:rPr lang="en-US" dirty="0"/>
              <a:t>	Education we offer</a:t>
            </a:r>
          </a:p>
          <a:p>
            <a:pPr lvl="2">
              <a:buFont typeface="Wingdings" panose="05000000000000000000" pitchFamily="2" charset="2"/>
              <a:buChar char="q"/>
            </a:pPr>
            <a:r>
              <a:rPr lang="en-US" dirty="0"/>
              <a:t>	Opportunities for service</a:t>
            </a:r>
          </a:p>
          <a:p>
            <a:pPr marL="0" indent="0">
              <a:buNone/>
            </a:pPr>
            <a:endParaRPr lang="en-US" dirty="0"/>
          </a:p>
        </p:txBody>
      </p:sp>
    </p:spTree>
    <p:extLst>
      <p:ext uri="{BB962C8B-B14F-4D97-AF65-F5344CB8AC3E}">
        <p14:creationId xmlns:p14="http://schemas.microsoft.com/office/powerpoint/2010/main" val="376039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05654D-41AB-4C4C-9E76-B48A3C451117}"/>
              </a:ext>
            </a:extLst>
          </p:cNvPr>
          <p:cNvSpPr>
            <a:spLocks noGrp="1"/>
          </p:cNvSpPr>
          <p:nvPr>
            <p:ph type="sldNum" sz="quarter" idx="12"/>
          </p:nvPr>
        </p:nvSpPr>
        <p:spPr/>
        <p:txBody>
          <a:bodyPr/>
          <a:lstStyle/>
          <a:p>
            <a:fld id="{C18CC366-7D9B-43F1-93AB-8978051AB5E1}" type="slidenum">
              <a:rPr lang="en-US" smtClean="0"/>
              <a:t>30</a:t>
            </a:fld>
            <a:endParaRPr lang="en-US"/>
          </a:p>
        </p:txBody>
      </p:sp>
      <p:pic>
        <p:nvPicPr>
          <p:cNvPr id="4" name="Picture 3" descr="A screenshot of a cell phone&#10;&#10;Description automatically generated">
            <a:extLst>
              <a:ext uri="{FF2B5EF4-FFF2-40B4-BE49-F238E27FC236}">
                <a16:creationId xmlns:a16="http://schemas.microsoft.com/office/drawing/2014/main" id="{5846DC19-A7D4-4C92-B013-77EE51B67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091" y="1"/>
            <a:ext cx="6032090" cy="5803392"/>
          </a:xfrm>
          <a:prstGeom prst="rect">
            <a:avLst/>
          </a:prstGeom>
        </p:spPr>
      </p:pic>
    </p:spTree>
    <p:extLst>
      <p:ext uri="{BB962C8B-B14F-4D97-AF65-F5344CB8AC3E}">
        <p14:creationId xmlns:p14="http://schemas.microsoft.com/office/powerpoint/2010/main" val="2535045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8631-AEF2-4346-B2F5-C6F58FA4A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37F294-704D-40CE-839B-D4E6838A75AE}"/>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8B9C784E-B996-4C8C-88A7-0762B6144466}"/>
              </a:ext>
            </a:extLst>
          </p:cNvPr>
          <p:cNvGraphicFramePr>
            <a:graphicFrameLocks noChangeAspect="1"/>
          </p:cNvGraphicFramePr>
          <p:nvPr/>
        </p:nvGraphicFramePr>
        <p:xfrm>
          <a:off x="1111348" y="98474"/>
          <a:ext cx="6654018" cy="6759526"/>
        </p:xfrm>
        <a:graphic>
          <a:graphicData uri="http://schemas.openxmlformats.org/presentationml/2006/ole">
            <mc:AlternateContent xmlns:mc="http://schemas.openxmlformats.org/markup-compatibility/2006">
              <mc:Choice xmlns:v="urn:schemas-microsoft-com:vml" Requires="v">
                <p:oleObj spid="_x0000_s13444" name="PDF Document" r:id="rId3" imgW="5657760" imgH="7543440" progId="NuancePDF.Document">
                  <p:embed/>
                </p:oleObj>
              </mc:Choice>
              <mc:Fallback>
                <p:oleObj name="PDF Document" r:id="rId3" imgW="5657760" imgH="7543440" progId="NuancePDF.Document">
                  <p:embed/>
                  <p:pic>
                    <p:nvPicPr>
                      <p:cNvPr id="4" name="Object 3">
                        <a:extLst>
                          <a:ext uri="{FF2B5EF4-FFF2-40B4-BE49-F238E27FC236}">
                            <a16:creationId xmlns:a16="http://schemas.microsoft.com/office/drawing/2014/main" id="{8B9C784E-B996-4C8C-88A7-0762B6144466}"/>
                          </a:ext>
                        </a:extLst>
                      </p:cNvPr>
                      <p:cNvPicPr/>
                      <p:nvPr/>
                    </p:nvPicPr>
                    <p:blipFill>
                      <a:blip r:embed="rId4"/>
                      <a:stretch>
                        <a:fillRect/>
                      </a:stretch>
                    </p:blipFill>
                    <p:spPr>
                      <a:xfrm>
                        <a:off x="1111348" y="98474"/>
                        <a:ext cx="6654018" cy="6759526"/>
                      </a:xfrm>
                      <a:prstGeom prst="rect">
                        <a:avLst/>
                      </a:prstGeom>
                    </p:spPr>
                  </p:pic>
                </p:oleObj>
              </mc:Fallback>
            </mc:AlternateContent>
          </a:graphicData>
        </a:graphic>
      </p:graphicFrame>
    </p:spTree>
    <p:extLst>
      <p:ext uri="{BB962C8B-B14F-4D97-AF65-F5344CB8AC3E}">
        <p14:creationId xmlns:p14="http://schemas.microsoft.com/office/powerpoint/2010/main" val="2768977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E01A74-C996-4DEF-A0C7-0C7408E00371}"/>
              </a:ext>
            </a:extLst>
          </p:cNvPr>
          <p:cNvSpPr>
            <a:spLocks noGrp="1"/>
          </p:cNvSpPr>
          <p:nvPr>
            <p:ph type="sldNum" sz="quarter" idx="12"/>
          </p:nvPr>
        </p:nvSpPr>
        <p:spPr/>
        <p:txBody>
          <a:bodyPr/>
          <a:lstStyle/>
          <a:p>
            <a:fld id="{C18CC366-7D9B-43F1-93AB-8978051AB5E1}" type="slidenum">
              <a:rPr lang="en-US" smtClean="0"/>
              <a:t>32</a:t>
            </a:fld>
            <a:endParaRPr lang="en-US"/>
          </a:p>
        </p:txBody>
      </p:sp>
      <p:pic>
        <p:nvPicPr>
          <p:cNvPr id="4" name="Picture 3" descr="A close up of text on a white background&#10;&#10;Description automatically generated">
            <a:extLst>
              <a:ext uri="{FF2B5EF4-FFF2-40B4-BE49-F238E27FC236}">
                <a16:creationId xmlns:a16="http://schemas.microsoft.com/office/drawing/2014/main" id="{0A76BBE1-5384-49A4-B56C-3C98894A3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48" y="0"/>
            <a:ext cx="6017342" cy="5867400"/>
          </a:xfrm>
          <a:prstGeom prst="rect">
            <a:avLst/>
          </a:prstGeom>
        </p:spPr>
      </p:pic>
    </p:spTree>
    <p:extLst>
      <p:ext uri="{BB962C8B-B14F-4D97-AF65-F5344CB8AC3E}">
        <p14:creationId xmlns:p14="http://schemas.microsoft.com/office/powerpoint/2010/main" val="208351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D8A2-072C-4642-B370-7F6698F9B97D}"/>
              </a:ext>
            </a:extLst>
          </p:cNvPr>
          <p:cNvSpPr>
            <a:spLocks noGrp="1"/>
          </p:cNvSpPr>
          <p:nvPr>
            <p:ph type="title"/>
          </p:nvPr>
        </p:nvSpPr>
        <p:spPr/>
        <p:txBody>
          <a:bodyPr/>
          <a:lstStyle/>
          <a:p>
            <a:r>
              <a:rPr lang="en-US" dirty="0"/>
              <a:t>Shrimping Seminar!</a:t>
            </a:r>
          </a:p>
        </p:txBody>
      </p:sp>
      <p:pic>
        <p:nvPicPr>
          <p:cNvPr id="5" name="Content Placeholder 4" descr="A picture containing person, animal, indoor&#10;&#10;Description automatically generated">
            <a:extLst>
              <a:ext uri="{FF2B5EF4-FFF2-40B4-BE49-F238E27FC236}">
                <a16:creationId xmlns:a16="http://schemas.microsoft.com/office/drawing/2014/main" id="{AF7E530F-6C19-4DCF-9189-9C0D098230F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04764" y="992947"/>
            <a:ext cx="2962280" cy="3780695"/>
          </a:xfrm>
        </p:spPr>
      </p:pic>
      <p:pic>
        <p:nvPicPr>
          <p:cNvPr id="4" name="Picture 3" descr="A person holding a lobster&#10;&#10;Description automatically generated">
            <a:extLst>
              <a:ext uri="{FF2B5EF4-FFF2-40B4-BE49-F238E27FC236}">
                <a16:creationId xmlns:a16="http://schemas.microsoft.com/office/drawing/2014/main" id="{8DB367F9-207D-452A-89EB-38974A600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7" y="1402155"/>
            <a:ext cx="4572000" cy="3700683"/>
          </a:xfrm>
          <a:prstGeom prst="rect">
            <a:avLst/>
          </a:prstGeom>
        </p:spPr>
      </p:pic>
    </p:spTree>
    <p:extLst>
      <p:ext uri="{BB962C8B-B14F-4D97-AF65-F5344CB8AC3E}">
        <p14:creationId xmlns:p14="http://schemas.microsoft.com/office/powerpoint/2010/main" val="1137190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DDD2-E8A1-4506-B54A-F7D2721AC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767EBF-290B-4FB1-BB1D-B6D65D60FA1B}"/>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36440B9F-8663-4F8E-AD3E-149DE3EAF9F8}"/>
              </a:ext>
            </a:extLst>
          </p:cNvPr>
          <p:cNvGraphicFramePr>
            <a:graphicFrameLocks noChangeAspect="1"/>
          </p:cNvGraphicFramePr>
          <p:nvPr>
            <p:extLst>
              <p:ext uri="{D42A27DB-BD31-4B8C-83A1-F6EECF244321}">
                <p14:modId xmlns:p14="http://schemas.microsoft.com/office/powerpoint/2010/main" val="1125335784"/>
              </p:ext>
            </p:extLst>
          </p:nvPr>
        </p:nvGraphicFramePr>
        <p:xfrm>
          <a:off x="685800" y="0"/>
          <a:ext cx="7772400" cy="6858000"/>
        </p:xfrm>
        <a:graphic>
          <a:graphicData uri="http://schemas.openxmlformats.org/presentationml/2006/ole">
            <mc:AlternateContent xmlns:mc="http://schemas.openxmlformats.org/markup-compatibility/2006">
              <mc:Choice xmlns:v="urn:schemas-microsoft-com:vml" Requires="v">
                <p:oleObj spid="_x0000_s4292" name="PDF Document" r:id="rId3" imgW="5657760" imgH="7543440" progId="NuancePDF.Document">
                  <p:embed/>
                </p:oleObj>
              </mc:Choice>
              <mc:Fallback>
                <p:oleObj name="PDF Document" r:id="rId3" imgW="5657760" imgH="7543440" progId="NuancePDF.Document">
                  <p:embed/>
                  <p:pic>
                    <p:nvPicPr>
                      <p:cNvPr id="0" name=""/>
                      <p:cNvPicPr/>
                      <p:nvPr/>
                    </p:nvPicPr>
                    <p:blipFill>
                      <a:blip r:embed="rId4"/>
                      <a:stretch>
                        <a:fillRect/>
                      </a:stretch>
                    </p:blipFill>
                    <p:spPr>
                      <a:xfrm>
                        <a:off x="685800" y="0"/>
                        <a:ext cx="7772400" cy="6858000"/>
                      </a:xfrm>
                      <a:prstGeom prst="rect">
                        <a:avLst/>
                      </a:prstGeom>
                    </p:spPr>
                  </p:pic>
                </p:oleObj>
              </mc:Fallback>
            </mc:AlternateContent>
          </a:graphicData>
        </a:graphic>
      </p:graphicFrame>
    </p:spTree>
    <p:extLst>
      <p:ext uri="{BB962C8B-B14F-4D97-AF65-F5344CB8AC3E}">
        <p14:creationId xmlns:p14="http://schemas.microsoft.com/office/powerpoint/2010/main" val="176430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DBA899-817F-432D-A4AA-999913AE374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8BAB01E-1C34-46DA-8DB5-5331294ACA7C}"/>
              </a:ext>
            </a:extLst>
          </p:cNvPr>
          <p:cNvSpPr>
            <a:spLocks noGrp="1"/>
          </p:cNvSpPr>
          <p:nvPr>
            <p:ph idx="1"/>
          </p:nvPr>
        </p:nvSpPr>
        <p:spPr>
          <a:xfrm>
            <a:off x="685801" y="1447800"/>
            <a:ext cx="7163972" cy="4267200"/>
          </a:xfrm>
        </p:spPr>
        <p:txBody>
          <a:bodyPr/>
          <a:lstStyle/>
          <a:p>
            <a:pPr marL="0" indent="0">
              <a:buNone/>
            </a:pPr>
            <a:endParaRPr lang="en-US" dirty="0"/>
          </a:p>
        </p:txBody>
      </p:sp>
      <p:graphicFrame>
        <p:nvGraphicFramePr>
          <p:cNvPr id="4" name="Object 3">
            <a:extLst>
              <a:ext uri="{FF2B5EF4-FFF2-40B4-BE49-F238E27FC236}">
                <a16:creationId xmlns:a16="http://schemas.microsoft.com/office/drawing/2014/main" id="{C9DAF950-F870-4F45-8EAF-86362E3829B9}"/>
              </a:ext>
            </a:extLst>
          </p:cNvPr>
          <p:cNvGraphicFramePr>
            <a:graphicFrameLocks noChangeAspect="1"/>
          </p:cNvGraphicFramePr>
          <p:nvPr/>
        </p:nvGraphicFramePr>
        <p:xfrm>
          <a:off x="393896" y="0"/>
          <a:ext cx="7582486" cy="6858000"/>
        </p:xfrm>
        <a:graphic>
          <a:graphicData uri="http://schemas.openxmlformats.org/presentationml/2006/ole">
            <mc:AlternateContent xmlns:mc="http://schemas.openxmlformats.org/markup-compatibility/2006">
              <mc:Choice xmlns:v="urn:schemas-microsoft-com:vml" Requires="v">
                <p:oleObj spid="_x0000_s12422" name="PDF Document" r:id="rId3" imgW="5143320" imgH="6857640" progId="NuancePDF.Document">
                  <p:embed/>
                </p:oleObj>
              </mc:Choice>
              <mc:Fallback>
                <p:oleObj name="PDF Document" r:id="rId3" imgW="5143320" imgH="6857640" progId="NuancePDF.Document">
                  <p:embed/>
                  <p:pic>
                    <p:nvPicPr>
                      <p:cNvPr id="4" name="Object 3">
                        <a:extLst>
                          <a:ext uri="{FF2B5EF4-FFF2-40B4-BE49-F238E27FC236}">
                            <a16:creationId xmlns:a16="http://schemas.microsoft.com/office/drawing/2014/main" id="{C9DAF950-F870-4F45-8EAF-86362E3829B9}"/>
                          </a:ext>
                        </a:extLst>
                      </p:cNvPr>
                      <p:cNvPicPr/>
                      <p:nvPr/>
                    </p:nvPicPr>
                    <p:blipFill>
                      <a:blip r:embed="rId4"/>
                      <a:stretch>
                        <a:fillRect/>
                      </a:stretch>
                    </p:blipFill>
                    <p:spPr>
                      <a:xfrm>
                        <a:off x="393896" y="0"/>
                        <a:ext cx="7582486" cy="6858000"/>
                      </a:xfrm>
                      <a:prstGeom prst="rect">
                        <a:avLst/>
                      </a:prstGeom>
                    </p:spPr>
                  </p:pic>
                </p:oleObj>
              </mc:Fallback>
            </mc:AlternateContent>
          </a:graphicData>
        </a:graphic>
      </p:graphicFrame>
    </p:spTree>
    <p:extLst>
      <p:ext uri="{BB962C8B-B14F-4D97-AF65-F5344CB8AC3E}">
        <p14:creationId xmlns:p14="http://schemas.microsoft.com/office/powerpoint/2010/main" val="868181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B0C1-4764-471D-AD3C-AE10E1A105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95EC3-4936-47A8-A971-9260D7DBFDB6}"/>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4EF0EB11-D4DA-4753-B592-D0DEE5E299A1}"/>
              </a:ext>
            </a:extLst>
          </p:cNvPr>
          <p:cNvGraphicFramePr>
            <a:graphicFrameLocks noChangeAspect="1"/>
          </p:cNvGraphicFramePr>
          <p:nvPr>
            <p:extLst>
              <p:ext uri="{D42A27DB-BD31-4B8C-83A1-F6EECF244321}">
                <p14:modId xmlns:p14="http://schemas.microsoft.com/office/powerpoint/2010/main" val="2973907069"/>
              </p:ext>
            </p:extLst>
          </p:nvPr>
        </p:nvGraphicFramePr>
        <p:xfrm>
          <a:off x="576775" y="0"/>
          <a:ext cx="7881425" cy="6858000"/>
        </p:xfrm>
        <a:graphic>
          <a:graphicData uri="http://schemas.openxmlformats.org/presentationml/2006/ole">
            <mc:AlternateContent xmlns:mc="http://schemas.openxmlformats.org/markup-compatibility/2006">
              <mc:Choice xmlns:v="urn:schemas-microsoft-com:vml" Requires="v">
                <p:oleObj spid="_x0000_s7359" name="PDF Document" r:id="rId3" imgW="5829120" imgH="7543440" progId="NuancePDF.Document">
                  <p:embed/>
                </p:oleObj>
              </mc:Choice>
              <mc:Fallback>
                <p:oleObj name="PDF Document" r:id="rId3" imgW="5829120" imgH="7543440" progId="NuancePDF.Document">
                  <p:embed/>
                  <p:pic>
                    <p:nvPicPr>
                      <p:cNvPr id="0" name=""/>
                      <p:cNvPicPr/>
                      <p:nvPr/>
                    </p:nvPicPr>
                    <p:blipFill>
                      <a:blip r:embed="rId4"/>
                      <a:stretch>
                        <a:fillRect/>
                      </a:stretch>
                    </p:blipFill>
                    <p:spPr>
                      <a:xfrm>
                        <a:off x="576775" y="0"/>
                        <a:ext cx="7881425" cy="6858000"/>
                      </a:xfrm>
                      <a:prstGeom prst="rect">
                        <a:avLst/>
                      </a:prstGeom>
                    </p:spPr>
                  </p:pic>
                </p:oleObj>
              </mc:Fallback>
            </mc:AlternateContent>
          </a:graphicData>
        </a:graphic>
      </p:graphicFrame>
    </p:spTree>
    <p:extLst>
      <p:ext uri="{BB962C8B-B14F-4D97-AF65-F5344CB8AC3E}">
        <p14:creationId xmlns:p14="http://schemas.microsoft.com/office/powerpoint/2010/main" val="399038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F7D3-70F6-4016-AE3E-621682A36A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0E4948-9245-4DEE-B52A-834A4CEFE538}"/>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FED7024F-35CA-4A4B-B8C8-930D70D64603}"/>
              </a:ext>
            </a:extLst>
          </p:cNvPr>
          <p:cNvGraphicFramePr>
            <a:graphicFrameLocks noChangeAspect="1"/>
          </p:cNvGraphicFramePr>
          <p:nvPr/>
        </p:nvGraphicFramePr>
        <p:xfrm>
          <a:off x="1294228" y="0"/>
          <a:ext cx="6569612" cy="6858000"/>
        </p:xfrm>
        <a:graphic>
          <a:graphicData uri="http://schemas.openxmlformats.org/presentationml/2006/ole">
            <mc:AlternateContent xmlns:mc="http://schemas.openxmlformats.org/markup-compatibility/2006">
              <mc:Choice xmlns:v="urn:schemas-microsoft-com:vml" Requires="v">
                <p:oleObj spid="_x0000_s11399" name="PDF Document" r:id="rId3" imgW="5829120" imgH="7543440" progId="NuancePDF.Document">
                  <p:embed/>
                </p:oleObj>
              </mc:Choice>
              <mc:Fallback>
                <p:oleObj name="PDF Document" r:id="rId3" imgW="5829120" imgH="7543440" progId="NuancePDF.Document">
                  <p:embed/>
                  <p:pic>
                    <p:nvPicPr>
                      <p:cNvPr id="4" name="Object 3">
                        <a:extLst>
                          <a:ext uri="{FF2B5EF4-FFF2-40B4-BE49-F238E27FC236}">
                            <a16:creationId xmlns:a16="http://schemas.microsoft.com/office/drawing/2014/main" id="{FED7024F-35CA-4A4B-B8C8-930D70D64603}"/>
                          </a:ext>
                        </a:extLst>
                      </p:cNvPr>
                      <p:cNvPicPr/>
                      <p:nvPr/>
                    </p:nvPicPr>
                    <p:blipFill>
                      <a:blip r:embed="rId4"/>
                      <a:stretch>
                        <a:fillRect/>
                      </a:stretch>
                    </p:blipFill>
                    <p:spPr>
                      <a:xfrm>
                        <a:off x="1294228" y="0"/>
                        <a:ext cx="6569612" cy="6858000"/>
                      </a:xfrm>
                      <a:prstGeom prst="rect">
                        <a:avLst/>
                      </a:prstGeom>
                    </p:spPr>
                  </p:pic>
                </p:oleObj>
              </mc:Fallback>
            </mc:AlternateContent>
          </a:graphicData>
        </a:graphic>
      </p:graphicFrame>
    </p:spTree>
    <p:extLst>
      <p:ext uri="{BB962C8B-B14F-4D97-AF65-F5344CB8AC3E}">
        <p14:creationId xmlns:p14="http://schemas.microsoft.com/office/powerpoint/2010/main" val="1530401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FBE4-DB19-4B72-A3EB-BE9B89502865}"/>
              </a:ext>
            </a:extLst>
          </p:cNvPr>
          <p:cNvSpPr>
            <a:spLocks noGrp="1"/>
          </p:cNvSpPr>
          <p:nvPr>
            <p:ph type="title"/>
          </p:nvPr>
        </p:nvSpPr>
        <p:spPr/>
        <p:txBody>
          <a:bodyPr/>
          <a:lstStyle/>
          <a:p>
            <a:r>
              <a:rPr lang="en-US" dirty="0"/>
              <a:t>FUN  STUFF!</a:t>
            </a:r>
          </a:p>
        </p:txBody>
      </p:sp>
      <p:sp>
        <p:nvSpPr>
          <p:cNvPr id="3" name="Content Placeholder 2">
            <a:extLst>
              <a:ext uri="{FF2B5EF4-FFF2-40B4-BE49-F238E27FC236}">
                <a16:creationId xmlns:a16="http://schemas.microsoft.com/office/drawing/2014/main" id="{D59D8B05-598E-4AB7-9856-B3A198E8D9A9}"/>
              </a:ext>
            </a:extLst>
          </p:cNvPr>
          <p:cNvSpPr>
            <a:spLocks noGrp="1"/>
          </p:cNvSpPr>
          <p:nvPr>
            <p:ph idx="1"/>
          </p:nvPr>
        </p:nvSpPr>
        <p:spPr/>
        <p:txBody>
          <a:bodyPr/>
          <a:lstStyle/>
          <a:p>
            <a:r>
              <a:rPr lang="en-US" sz="2800" dirty="0"/>
              <a:t>Jamboree</a:t>
            </a:r>
          </a:p>
          <a:p>
            <a:r>
              <a:rPr lang="en-US" sz="2800" dirty="0"/>
              <a:t>Swap meet</a:t>
            </a:r>
          </a:p>
          <a:p>
            <a:r>
              <a:rPr lang="en-US" sz="2800" dirty="0"/>
              <a:t>Dinner Speakers</a:t>
            </a:r>
          </a:p>
          <a:p>
            <a:r>
              <a:rPr lang="en-US" sz="2800" dirty="0"/>
              <a:t>Cruises</a:t>
            </a:r>
          </a:p>
          <a:p>
            <a:r>
              <a:rPr lang="en-US" sz="2800" dirty="0"/>
              <a:t>Seminars</a:t>
            </a:r>
          </a:p>
          <a:p>
            <a:r>
              <a:rPr lang="en-US" sz="2800" dirty="0"/>
              <a:t>Socials</a:t>
            </a:r>
          </a:p>
          <a:p>
            <a:r>
              <a:rPr lang="en-US" sz="2800" dirty="0"/>
              <a:t>Parades</a:t>
            </a:r>
          </a:p>
          <a:p>
            <a:r>
              <a:rPr lang="en-US" sz="2800" dirty="0"/>
              <a:t>Kids Safety events</a:t>
            </a:r>
          </a:p>
        </p:txBody>
      </p:sp>
    </p:spTree>
    <p:extLst>
      <p:ext uri="{BB962C8B-B14F-4D97-AF65-F5344CB8AC3E}">
        <p14:creationId xmlns:p14="http://schemas.microsoft.com/office/powerpoint/2010/main" val="120061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C:\Documents and Settings\Steven Williford\My Documents\My Pictures\SMALWHEL.TIF">
            <a:extLst>
              <a:ext uri="{FF2B5EF4-FFF2-40B4-BE49-F238E27FC236}">
                <a16:creationId xmlns:a16="http://schemas.microsoft.com/office/drawing/2014/main" id="{474B5844-E0CB-41FA-9961-0242564E4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
            <a:ext cx="14478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a:extLst>
              <a:ext uri="{FF2B5EF4-FFF2-40B4-BE49-F238E27FC236}">
                <a16:creationId xmlns:a16="http://schemas.microsoft.com/office/drawing/2014/main" id="{06BE92D9-5F4F-49FF-9A75-C2BAEBC630C2}"/>
              </a:ext>
            </a:extLst>
          </p:cNvPr>
          <p:cNvSpPr>
            <a:spLocks noGrp="1" noChangeArrowheads="1"/>
          </p:cNvSpPr>
          <p:nvPr>
            <p:ph type="title"/>
          </p:nvPr>
        </p:nvSpPr>
        <p:spPr/>
        <p:txBody>
          <a:bodyPr/>
          <a:lstStyle/>
          <a:p>
            <a:pPr algn="l" fontAlgn="auto">
              <a:spcAft>
                <a:spcPts val="0"/>
              </a:spcAft>
              <a:defRPr/>
            </a:pPr>
            <a:r>
              <a:rPr lang="en-US"/>
              <a:t>Squadron Meetings</a:t>
            </a:r>
          </a:p>
        </p:txBody>
      </p:sp>
      <p:sp>
        <p:nvSpPr>
          <p:cNvPr id="89091" name="Rectangle 3">
            <a:extLst>
              <a:ext uri="{FF2B5EF4-FFF2-40B4-BE49-F238E27FC236}">
                <a16:creationId xmlns:a16="http://schemas.microsoft.com/office/drawing/2014/main" id="{4103D60A-F08E-413A-8F40-6F9623576718}"/>
              </a:ext>
            </a:extLst>
          </p:cNvPr>
          <p:cNvSpPr>
            <a:spLocks noGrp="1"/>
          </p:cNvSpPr>
          <p:nvPr>
            <p:ph idx="1"/>
          </p:nvPr>
        </p:nvSpPr>
        <p:spPr>
          <a:xfrm>
            <a:off x="685800" y="1461247"/>
            <a:ext cx="7772400" cy="4267200"/>
          </a:xfrm>
        </p:spPr>
        <p:txBody>
          <a:bodyPr/>
          <a:lstStyle/>
          <a:p>
            <a:pPr eaLnBrk="1" hangingPunct="1">
              <a:buFont typeface="Wingdings" panose="05000000000000000000" pitchFamily="2" charset="2"/>
              <a:buChar char="q"/>
            </a:pPr>
            <a:r>
              <a:rPr lang="en-US" altLang="en-US" sz="2800" dirty="0"/>
              <a:t>Dinner meetings - 2nd Thursday, Sept to May</a:t>
            </a:r>
          </a:p>
          <a:p>
            <a:pPr eaLnBrk="1" hangingPunct="1"/>
            <a:r>
              <a:rPr lang="en-US" altLang="en-US" sz="2800" dirty="0" err="1"/>
              <a:t>Excom</a:t>
            </a:r>
            <a:r>
              <a:rPr lang="en-US" altLang="en-US" sz="2800" dirty="0"/>
              <a:t> meetings - Aug to May</a:t>
            </a:r>
          </a:p>
          <a:p>
            <a:pPr eaLnBrk="1" hangingPunct="1"/>
            <a:r>
              <a:rPr lang="en-US" altLang="en-US" sz="2800" dirty="0"/>
              <a:t>Business meeting and elections - March</a:t>
            </a:r>
          </a:p>
          <a:p>
            <a:pPr eaLnBrk="1" hangingPunct="1"/>
            <a:r>
              <a:rPr lang="en-US" altLang="en-US" sz="2800" dirty="0"/>
              <a:t>Change of Watch – April</a:t>
            </a:r>
          </a:p>
          <a:p>
            <a:pPr eaLnBrk="1" hangingPunct="1"/>
            <a:r>
              <a:rPr lang="en-US" altLang="en-US" sz="2800" dirty="0"/>
              <a:t>Marine Swap Meet &amp; Jamboree – Spring</a:t>
            </a:r>
          </a:p>
          <a:p>
            <a:pPr eaLnBrk="1" hangingPunct="1"/>
            <a:r>
              <a:rPr lang="en-US" altLang="en-US" sz="2800" dirty="0"/>
              <a:t>Squadron picnic - traditionally August or Sept</a:t>
            </a:r>
          </a:p>
          <a:p>
            <a:pPr eaLnBrk="1" hangingPunct="1"/>
            <a:r>
              <a:rPr lang="en-US" altLang="en-US" sz="2800" dirty="0"/>
              <a:t>Holiday Banquet - December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9600" y="304800"/>
            <a:ext cx="8001000" cy="1143000"/>
          </a:xfrm>
        </p:spPr>
        <p:txBody>
          <a:bodyPr/>
          <a:lstStyle/>
          <a:p>
            <a:r>
              <a:rPr lang="en-US" dirty="0"/>
              <a:t>Who Are We?</a:t>
            </a:r>
          </a:p>
        </p:txBody>
      </p:sp>
      <p:sp>
        <p:nvSpPr>
          <p:cNvPr id="3" name="Content Placeholder 2"/>
          <p:cNvSpPr>
            <a:spLocks noGrp="1"/>
          </p:cNvSpPr>
          <p:nvPr>
            <p:ph idx="1"/>
          </p:nvPr>
        </p:nvSpPr>
        <p:spPr>
          <a:xfrm>
            <a:off x="685800" y="1600200"/>
            <a:ext cx="7772400" cy="4210051"/>
          </a:xfrm>
        </p:spPr>
        <p:txBody>
          <a:bodyPr/>
          <a:lstStyle/>
          <a:p>
            <a:r>
              <a:rPr lang="en-US" sz="2800" dirty="0"/>
              <a:t>Over 30,000 members nation wide</a:t>
            </a:r>
          </a:p>
          <a:p>
            <a:r>
              <a:rPr lang="en-US" sz="2800" dirty="0"/>
              <a:t>Teach/learn boating skills</a:t>
            </a:r>
          </a:p>
          <a:p>
            <a:r>
              <a:rPr lang="en-US" sz="2800" dirty="0"/>
              <a:t>Engage with boating friends</a:t>
            </a:r>
          </a:p>
          <a:p>
            <a:r>
              <a:rPr lang="en-US" sz="2800" dirty="0"/>
              <a:t>Connect with the boating community</a:t>
            </a:r>
            <a:endParaRPr lang="en-US" sz="2000" dirty="0"/>
          </a:p>
          <a:p>
            <a:endParaRPr lang="en-US" sz="2800" dirty="0"/>
          </a:p>
        </p:txBody>
      </p:sp>
      <p:pic>
        <p:nvPicPr>
          <p:cNvPr id="7174" name="Picture 6" descr="1456928803_832f5a924a"/>
          <p:cNvPicPr>
            <a:picLocks noChangeAspect="1" noChangeArrowheads="1"/>
          </p:cNvPicPr>
          <p:nvPr/>
        </p:nvPicPr>
        <p:blipFill>
          <a:blip r:embed="rId2" cstate="print"/>
          <a:srcRect/>
          <a:stretch>
            <a:fillRect/>
          </a:stretch>
        </p:blipFill>
        <p:spPr bwMode="auto">
          <a:xfrm>
            <a:off x="5064462" y="3960384"/>
            <a:ext cx="2472655" cy="18498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176" name="Picture 8" descr="Cobalt 2"/>
          <p:cNvPicPr>
            <a:picLocks noChangeAspect="1" noChangeArrowheads="1"/>
          </p:cNvPicPr>
          <p:nvPr/>
        </p:nvPicPr>
        <p:blipFill>
          <a:blip r:embed="rId3" cstate="print"/>
          <a:srcRect/>
          <a:stretch>
            <a:fillRect/>
          </a:stretch>
        </p:blipFill>
        <p:spPr bwMode="auto">
          <a:xfrm>
            <a:off x="685802" y="3981451"/>
            <a:ext cx="3457575" cy="1676400"/>
          </a:xfrm>
          <a:prstGeom prst="rect">
            <a:avLst/>
          </a:prstGeom>
          <a:noFill/>
          <a:ln w="9525" algn="in">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287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FF16-B095-4366-8F05-3EAEDCB5EDBD}"/>
              </a:ext>
            </a:extLst>
          </p:cNvPr>
          <p:cNvSpPr>
            <a:spLocks noGrp="1"/>
          </p:cNvSpPr>
          <p:nvPr>
            <p:ph type="title"/>
          </p:nvPr>
        </p:nvSpPr>
        <p:spPr/>
        <p:txBody>
          <a:bodyPr/>
          <a:lstStyle/>
          <a:p>
            <a:r>
              <a:rPr lang="en-US" dirty="0"/>
              <a:t>TYPICAL DINNER SPEAKERS</a:t>
            </a:r>
          </a:p>
        </p:txBody>
      </p:sp>
      <p:sp>
        <p:nvSpPr>
          <p:cNvPr id="3" name="Content Placeholder 2">
            <a:extLst>
              <a:ext uri="{FF2B5EF4-FFF2-40B4-BE49-F238E27FC236}">
                <a16:creationId xmlns:a16="http://schemas.microsoft.com/office/drawing/2014/main" id="{28AA9417-2037-461F-BBFF-3CF8728D5712}"/>
              </a:ext>
            </a:extLst>
          </p:cNvPr>
          <p:cNvSpPr>
            <a:spLocks noGrp="1"/>
          </p:cNvSpPr>
          <p:nvPr>
            <p:ph idx="1"/>
          </p:nvPr>
        </p:nvSpPr>
        <p:spPr/>
        <p:txBody>
          <a:bodyPr/>
          <a:lstStyle/>
          <a:p>
            <a:r>
              <a:rPr lang="en-US" sz="2800" dirty="0"/>
              <a:t>Michael Powers,  Tragedy and survival in Deception Pass!</a:t>
            </a:r>
          </a:p>
          <a:p>
            <a:r>
              <a:rPr lang="en-US" sz="2800" dirty="0"/>
              <a:t>Ralph &amp; Colette Gamble, Cruising to El Salvador</a:t>
            </a:r>
          </a:p>
          <a:p>
            <a:r>
              <a:rPr lang="en-US" sz="2800" dirty="0"/>
              <a:t>Anthony </a:t>
            </a:r>
            <a:r>
              <a:rPr lang="en-US" sz="2800" dirty="0" err="1"/>
              <a:t>Zumpano</a:t>
            </a:r>
            <a:r>
              <a:rPr lang="en-US" sz="2800" dirty="0"/>
              <a:t>, US Border Protection Port Director, New Boating Requirements for Private Boaters, called ROAM</a:t>
            </a:r>
          </a:p>
          <a:p>
            <a:r>
              <a:rPr lang="en-US" sz="2800" dirty="0"/>
              <a:t>Annette Ferguson, D16 Commander</a:t>
            </a:r>
          </a:p>
          <a:p>
            <a:r>
              <a:rPr lang="en-US" sz="2800" dirty="0"/>
              <a:t>Curt Adams, Bristol Yachts Northwest, The  buying and selling of vessels.</a:t>
            </a:r>
          </a:p>
          <a:p>
            <a:endParaRPr lang="en-US" dirty="0"/>
          </a:p>
        </p:txBody>
      </p:sp>
    </p:spTree>
    <p:extLst>
      <p:ext uri="{BB962C8B-B14F-4D97-AF65-F5344CB8AC3E}">
        <p14:creationId xmlns:p14="http://schemas.microsoft.com/office/powerpoint/2010/main" val="2967994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47651"/>
            <a:ext cx="7772400" cy="838200"/>
          </a:xfrm>
        </p:spPr>
        <p:txBody>
          <a:bodyPr/>
          <a:lstStyle/>
          <a:p>
            <a:r>
              <a:rPr lang="en-US" sz="3200" dirty="0"/>
              <a:t>Deception Pass Sail &amp; Power Squadron</a:t>
            </a:r>
          </a:p>
        </p:txBody>
      </p:sp>
      <p:sp>
        <p:nvSpPr>
          <p:cNvPr id="3" name="TextBox 2"/>
          <p:cNvSpPr txBox="1"/>
          <p:nvPr/>
        </p:nvSpPr>
        <p:spPr>
          <a:xfrm>
            <a:off x="1700214" y="1085852"/>
            <a:ext cx="6129337" cy="4955203"/>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2020-2021 Planned Activities</a:t>
            </a:r>
          </a:p>
          <a:p>
            <a:pPr algn="ctr"/>
            <a:r>
              <a:rPr lang="en-US" sz="2800" b="1" dirty="0">
                <a:latin typeface="Calibri" panose="020F0502020204030204" pitchFamily="34" charset="0"/>
                <a:cs typeface="Calibri" panose="020F0502020204030204" pitchFamily="34" charset="0"/>
              </a:rPr>
              <a:t>SERAT</a:t>
            </a:r>
          </a:p>
          <a:p>
            <a:pPr algn="ctr"/>
            <a:r>
              <a:rPr lang="en-US" sz="2800" b="1" dirty="0">
                <a:latin typeface="Calibri" panose="020F0502020204030204" pitchFamily="34" charset="0"/>
                <a:cs typeface="Calibri" panose="020F0502020204030204" pitchFamily="34" charset="0"/>
              </a:rPr>
              <a:t>Over 100 Vessel Safety Checks</a:t>
            </a:r>
          </a:p>
          <a:p>
            <a:pPr algn="ctr"/>
            <a:r>
              <a:rPr lang="en-US" sz="2800" b="1" dirty="0">
                <a:latin typeface="Calibri" panose="020F0502020204030204" pitchFamily="34" charset="0"/>
                <a:cs typeface="Calibri" panose="020F0502020204030204" pitchFamily="34" charset="0"/>
              </a:rPr>
              <a:t>Co-op Charting</a:t>
            </a:r>
          </a:p>
          <a:p>
            <a:pPr algn="ctr"/>
            <a:r>
              <a:rPr lang="en-US" sz="2800" b="1" dirty="0">
                <a:latin typeface="Calibri" panose="020F0502020204030204" pitchFamily="34" charset="0"/>
                <a:cs typeface="Calibri" panose="020F0502020204030204" pitchFamily="34" charset="0"/>
              </a:rPr>
              <a:t> Civic Service activities</a:t>
            </a:r>
          </a:p>
          <a:p>
            <a:pPr algn="ctr"/>
            <a:r>
              <a:rPr lang="en-US" sz="2800" b="1" dirty="0">
                <a:latin typeface="Calibri" panose="020F0502020204030204" pitchFamily="34" charset="0"/>
                <a:cs typeface="Calibri" panose="020F0502020204030204" pitchFamily="34" charset="0"/>
              </a:rPr>
              <a:t>Jamboree</a:t>
            </a:r>
          </a:p>
          <a:p>
            <a:pPr algn="ctr"/>
            <a:r>
              <a:rPr lang="en-US" sz="2800" b="1" dirty="0">
                <a:latin typeface="Calibri" panose="020F0502020204030204" pitchFamily="34" charset="0"/>
                <a:cs typeface="Calibri" panose="020F0502020204030204" pitchFamily="34" charset="0"/>
              </a:rPr>
              <a:t>Marine Swap Meet</a:t>
            </a:r>
          </a:p>
          <a:p>
            <a:pPr algn="ctr"/>
            <a:r>
              <a:rPr lang="en-US" sz="2800" b="1" dirty="0">
                <a:latin typeface="Calibri" panose="020F0502020204030204" pitchFamily="34" charset="0"/>
                <a:cs typeface="Calibri" panose="020F0502020204030204" pitchFamily="34" charset="0"/>
              </a:rPr>
              <a:t>Boat Show Booths</a:t>
            </a:r>
          </a:p>
          <a:p>
            <a:pPr algn="ctr"/>
            <a:r>
              <a:rPr lang="en-US" sz="2800" b="1" dirty="0">
                <a:latin typeface="Calibri" panose="020F0502020204030204" pitchFamily="34" charset="0"/>
                <a:cs typeface="Calibri" panose="020F0502020204030204" pitchFamily="34" charset="0"/>
              </a:rPr>
              <a:t>Holland Happenings parade </a:t>
            </a:r>
          </a:p>
          <a:p>
            <a:pPr algn="ctr"/>
            <a:r>
              <a:rPr lang="en-US" sz="2800" b="1" dirty="0">
                <a:latin typeface="Calibri" panose="020F0502020204030204" pitchFamily="34" charset="0"/>
                <a:cs typeface="Calibri" panose="020F0502020204030204" pitchFamily="34" charset="0"/>
              </a:rPr>
              <a:t> membership meetings</a:t>
            </a:r>
          </a:p>
          <a:p>
            <a:pPr algn="ctr"/>
            <a:r>
              <a:rPr lang="en-US" sz="2800" b="1" dirty="0">
                <a:latin typeface="Calibri" panose="020F0502020204030204" pitchFamily="34" charset="0"/>
                <a:cs typeface="Calibri" panose="020F0502020204030204" pitchFamily="34" charset="0"/>
              </a:rPr>
              <a:t>Cruises with Oak Harbor Yacht Club</a:t>
            </a:r>
          </a:p>
        </p:txBody>
      </p:sp>
    </p:spTree>
    <p:extLst>
      <p:ext uri="{BB962C8B-B14F-4D97-AF65-F5344CB8AC3E}">
        <p14:creationId xmlns:p14="http://schemas.microsoft.com/office/powerpoint/2010/main" val="3217709123"/>
      </p:ext>
    </p:extLst>
  </p:cSld>
  <p:clrMapOvr>
    <a:masterClrMapping/>
  </p:clrMapOvr>
  <mc:AlternateContent xmlns:mc="http://schemas.openxmlformats.org/markup-compatibility/2006" xmlns:p14="http://schemas.microsoft.com/office/powerpoint/2010/main">
    <mc:Choice Requires="p14">
      <p:transition spd="slow" p14:dur="2000" advTm="7609"/>
    </mc:Choice>
    <mc:Fallback xmlns="">
      <p:transition spd="slow" advTm="760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21B0-6386-4609-8B44-B206462E4533}"/>
              </a:ext>
            </a:extLst>
          </p:cNvPr>
          <p:cNvSpPr>
            <a:spLocks noGrp="1"/>
          </p:cNvSpPr>
          <p:nvPr>
            <p:ph type="title"/>
          </p:nvPr>
        </p:nvSpPr>
        <p:spPr/>
        <p:txBody>
          <a:bodyPr/>
          <a:lstStyle/>
          <a:p>
            <a:r>
              <a:rPr lang="en-US" dirty="0"/>
              <a:t>Anacortes Boat Show</a:t>
            </a:r>
          </a:p>
        </p:txBody>
      </p:sp>
      <p:pic>
        <p:nvPicPr>
          <p:cNvPr id="5" name="Content Placeholder 4" descr="A tent in a field&#10;&#10;Description automatically generated">
            <a:extLst>
              <a:ext uri="{FF2B5EF4-FFF2-40B4-BE49-F238E27FC236}">
                <a16:creationId xmlns:a16="http://schemas.microsoft.com/office/drawing/2014/main" id="{909B7DA9-C06F-4D20-978C-D12941395A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8934" y="1447800"/>
            <a:ext cx="7586133" cy="4267200"/>
          </a:xfrm>
        </p:spPr>
      </p:pic>
    </p:spTree>
    <p:extLst>
      <p:ext uri="{BB962C8B-B14F-4D97-AF65-F5344CB8AC3E}">
        <p14:creationId xmlns:p14="http://schemas.microsoft.com/office/powerpoint/2010/main" val="3847388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8E3C-C9A8-4AA4-99C3-8DC0283B4E84}"/>
              </a:ext>
            </a:extLst>
          </p:cNvPr>
          <p:cNvSpPr>
            <a:spLocks noGrp="1"/>
          </p:cNvSpPr>
          <p:nvPr>
            <p:ph type="title"/>
          </p:nvPr>
        </p:nvSpPr>
        <p:spPr/>
        <p:txBody>
          <a:bodyPr/>
          <a:lstStyle/>
          <a:p>
            <a:r>
              <a:rPr lang="en-US" dirty="0"/>
              <a:t>Holland Happenings!</a:t>
            </a:r>
          </a:p>
        </p:txBody>
      </p:sp>
      <p:pic>
        <p:nvPicPr>
          <p:cNvPr id="5" name="Content Placeholder 4" descr="A group of people riding on the back of a truck&#10;&#10;Description automatically generated">
            <a:extLst>
              <a:ext uri="{FF2B5EF4-FFF2-40B4-BE49-F238E27FC236}">
                <a16:creationId xmlns:a16="http://schemas.microsoft.com/office/drawing/2014/main" id="{574E66CB-ED31-4107-9092-5FFFB34611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147" y="1538273"/>
            <a:ext cx="4023359" cy="4121490"/>
          </a:xfrm>
        </p:spPr>
      </p:pic>
      <p:pic>
        <p:nvPicPr>
          <p:cNvPr id="7" name="Picture 6" descr="A group of people standing in front of a building&#10;&#10;Description automatically generated">
            <a:extLst>
              <a:ext uri="{FF2B5EF4-FFF2-40B4-BE49-F238E27FC236}">
                <a16:creationId xmlns:a16="http://schemas.microsoft.com/office/drawing/2014/main" id="{3B13EC76-ECEF-419F-94E4-A9C3E2458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2" y="1390358"/>
            <a:ext cx="4404751" cy="4425463"/>
          </a:xfrm>
          <a:prstGeom prst="rect">
            <a:avLst/>
          </a:prstGeom>
        </p:spPr>
      </p:pic>
    </p:spTree>
    <p:extLst>
      <p:ext uri="{BB962C8B-B14F-4D97-AF65-F5344CB8AC3E}">
        <p14:creationId xmlns:p14="http://schemas.microsoft.com/office/powerpoint/2010/main" val="2544792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BCF3-6DC6-4588-9476-C0115198CAB0}"/>
              </a:ext>
            </a:extLst>
          </p:cNvPr>
          <p:cNvSpPr>
            <a:spLocks noGrp="1"/>
          </p:cNvSpPr>
          <p:nvPr>
            <p:ph type="title"/>
          </p:nvPr>
        </p:nvSpPr>
        <p:spPr/>
        <p:txBody>
          <a:bodyPr/>
          <a:lstStyle/>
          <a:p>
            <a:r>
              <a:rPr lang="en-US" dirty="0"/>
              <a:t>Our favorite Pirate!</a:t>
            </a:r>
          </a:p>
        </p:txBody>
      </p:sp>
      <p:pic>
        <p:nvPicPr>
          <p:cNvPr id="5" name="Content Placeholder 4" descr="A pile of luggage sitting on top of a suitcase&#10;&#10;Description automatically generated">
            <a:extLst>
              <a:ext uri="{FF2B5EF4-FFF2-40B4-BE49-F238E27FC236}">
                <a16:creationId xmlns:a16="http://schemas.microsoft.com/office/drawing/2014/main" id="{7751B390-2362-4DC4-AC59-4FD5D433F8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438400" y="1981200"/>
            <a:ext cx="4267200" cy="3200400"/>
          </a:xfrm>
        </p:spPr>
      </p:pic>
    </p:spTree>
    <p:extLst>
      <p:ext uri="{BB962C8B-B14F-4D97-AF65-F5344CB8AC3E}">
        <p14:creationId xmlns:p14="http://schemas.microsoft.com/office/powerpoint/2010/main" val="1514153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89A94-B578-486F-B6D1-5B1C74C2935E}"/>
              </a:ext>
            </a:extLst>
          </p:cNvPr>
          <p:cNvSpPr>
            <a:spLocks noGrp="1"/>
          </p:cNvSpPr>
          <p:nvPr>
            <p:ph type="title"/>
          </p:nvPr>
        </p:nvSpPr>
        <p:spPr/>
        <p:txBody>
          <a:bodyPr/>
          <a:lstStyle/>
          <a:p>
            <a:r>
              <a:rPr lang="en-US" dirty="0"/>
              <a:t>Change of Watch</a:t>
            </a:r>
          </a:p>
        </p:txBody>
      </p:sp>
      <p:pic>
        <p:nvPicPr>
          <p:cNvPr id="5" name="Content Placeholder 4" descr="A group of people sitting at a table in a restaurant&#10;&#10;Description automatically generated">
            <a:extLst>
              <a:ext uri="{FF2B5EF4-FFF2-40B4-BE49-F238E27FC236}">
                <a16:creationId xmlns:a16="http://schemas.microsoft.com/office/drawing/2014/main" id="{DCE850B6-7714-44D5-9686-9249858D441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474" y="1447800"/>
            <a:ext cx="4234375" cy="4267200"/>
          </a:xfrm>
        </p:spPr>
      </p:pic>
      <p:pic>
        <p:nvPicPr>
          <p:cNvPr id="6" name="Content Placeholder 4" descr="A group of people standing in a room&#10;&#10;Description automatically generated">
            <a:extLst>
              <a:ext uri="{FF2B5EF4-FFF2-40B4-BE49-F238E27FC236}">
                <a16:creationId xmlns:a16="http://schemas.microsoft.com/office/drawing/2014/main" id="{367D98B9-5237-46BD-BABA-3C54BAE91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2" y="1447801"/>
            <a:ext cx="4473527" cy="3715043"/>
          </a:xfrm>
          <a:prstGeom prst="rect">
            <a:avLst/>
          </a:prstGeom>
          <a:noFill/>
          <a:ln w="9525">
            <a:noFill/>
            <a:miter lim="800000"/>
            <a:headEnd/>
            <a:tailEnd/>
          </a:ln>
          <a:effectLst/>
        </p:spPr>
      </p:pic>
    </p:spTree>
    <p:extLst>
      <p:ext uri="{BB962C8B-B14F-4D97-AF65-F5344CB8AC3E}">
        <p14:creationId xmlns:p14="http://schemas.microsoft.com/office/powerpoint/2010/main" val="2281592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3AED5BA-D1E7-441B-B2DA-2FD682407D9A}"/>
              </a:ext>
            </a:extLst>
          </p:cNvPr>
          <p:cNvSpPr>
            <a:spLocks noGrp="1" noChangeArrowheads="1"/>
          </p:cNvSpPr>
          <p:nvPr>
            <p:ph type="title"/>
          </p:nvPr>
        </p:nvSpPr>
        <p:spPr/>
        <p:txBody>
          <a:bodyPr/>
          <a:lstStyle/>
          <a:p>
            <a:pPr algn="l" fontAlgn="auto">
              <a:spcAft>
                <a:spcPts val="0"/>
              </a:spcAft>
              <a:defRPr/>
            </a:pPr>
            <a:r>
              <a:rPr lang="en-US" sz="3600" dirty="0"/>
              <a:t>2020-2021 Squadron Officers</a:t>
            </a:r>
          </a:p>
        </p:txBody>
      </p:sp>
      <p:sp>
        <p:nvSpPr>
          <p:cNvPr id="14339" name="Rectangle 3">
            <a:extLst>
              <a:ext uri="{FF2B5EF4-FFF2-40B4-BE49-F238E27FC236}">
                <a16:creationId xmlns:a16="http://schemas.microsoft.com/office/drawing/2014/main" id="{9B85A8E1-43C9-41AF-8426-AC32DDF615B2}"/>
              </a:ext>
            </a:extLst>
          </p:cNvPr>
          <p:cNvSpPr>
            <a:spLocks noGrp="1" noChangeArrowheads="1"/>
          </p:cNvSpPr>
          <p:nvPr>
            <p:ph idx="1"/>
          </p:nvPr>
        </p:nvSpPr>
        <p:spPr/>
        <p:txBody>
          <a:bodyPr>
            <a:normAutofit fontScale="25000" lnSpcReduction="20000"/>
          </a:bodyPr>
          <a:lstStyle/>
          <a:p>
            <a:pPr marL="548626" indent="-411470" fontAlgn="auto">
              <a:spcAft>
                <a:spcPts val="0"/>
              </a:spcAft>
              <a:buClr>
                <a:schemeClr val="tx1">
                  <a:shade val="95000"/>
                </a:schemeClr>
              </a:buClr>
              <a:buNone/>
              <a:defRPr/>
            </a:pPr>
            <a:endParaRPr lang="en-US" sz="2000" dirty="0"/>
          </a:p>
          <a:p>
            <a:pPr marL="548626" indent="-411470" fontAlgn="auto">
              <a:spcAft>
                <a:spcPts val="0"/>
              </a:spcAft>
              <a:buClr>
                <a:schemeClr val="tx1">
                  <a:shade val="95000"/>
                </a:schemeClr>
              </a:buClr>
              <a:buNone/>
              <a:defRPr/>
            </a:pPr>
            <a:r>
              <a:rPr lang="en-US" sz="9600" dirty="0"/>
              <a:t>Commander 		</a:t>
            </a:r>
            <a:r>
              <a:rPr lang="en-US" sz="9600" dirty="0" err="1"/>
              <a:t>Cdr</a:t>
            </a:r>
            <a:r>
              <a:rPr lang="en-US" sz="9600" dirty="0"/>
              <a:t> Pat Waters, JN</a:t>
            </a:r>
          </a:p>
          <a:p>
            <a:pPr marL="548626" indent="-411470" fontAlgn="auto">
              <a:spcAft>
                <a:spcPts val="0"/>
              </a:spcAft>
              <a:buClr>
                <a:schemeClr val="tx1">
                  <a:shade val="95000"/>
                </a:schemeClr>
              </a:buClr>
              <a:buNone/>
              <a:defRPr/>
            </a:pPr>
            <a:r>
              <a:rPr lang="en-US" sz="9600" dirty="0"/>
              <a:t>XO 	 		Lt/C Shawn Haugen</a:t>
            </a:r>
          </a:p>
          <a:p>
            <a:pPr marL="548626" indent="-411470" fontAlgn="auto">
              <a:spcAft>
                <a:spcPts val="0"/>
              </a:spcAft>
              <a:buClr>
                <a:schemeClr val="tx1">
                  <a:shade val="95000"/>
                </a:schemeClr>
              </a:buClr>
              <a:buNone/>
              <a:defRPr/>
            </a:pPr>
            <a:r>
              <a:rPr lang="en-US" sz="9600" dirty="0"/>
              <a:t>SEO 	 		Lt/C  Steve Pye, AP</a:t>
            </a:r>
          </a:p>
          <a:p>
            <a:pPr marL="548626" indent="-411470" fontAlgn="auto">
              <a:spcAft>
                <a:spcPts val="0"/>
              </a:spcAft>
              <a:buClr>
                <a:schemeClr val="tx1">
                  <a:shade val="95000"/>
                </a:schemeClr>
              </a:buClr>
              <a:buNone/>
              <a:defRPr/>
            </a:pPr>
            <a:r>
              <a:rPr lang="en-US" sz="9600" dirty="0"/>
              <a:t>Admin 		Lt/C Bob McCrary, S</a:t>
            </a:r>
          </a:p>
          <a:p>
            <a:pPr marL="548626" indent="-411470" fontAlgn="auto">
              <a:spcAft>
                <a:spcPts val="0"/>
              </a:spcAft>
              <a:buClr>
                <a:schemeClr val="tx1">
                  <a:shade val="95000"/>
                </a:schemeClr>
              </a:buClr>
              <a:buNone/>
              <a:defRPr/>
            </a:pPr>
            <a:r>
              <a:rPr lang="en-US" sz="9600" dirty="0"/>
              <a:t>Secretary  		open</a:t>
            </a:r>
          </a:p>
          <a:p>
            <a:pPr marL="548626" indent="-411470" fontAlgn="auto">
              <a:spcAft>
                <a:spcPts val="0"/>
              </a:spcAft>
              <a:buClr>
                <a:schemeClr val="tx1">
                  <a:shade val="95000"/>
                </a:schemeClr>
              </a:buClr>
              <a:buNone/>
              <a:defRPr/>
            </a:pPr>
            <a:r>
              <a:rPr lang="en-US" sz="9600" dirty="0"/>
              <a:t>Treasurer  		Lt/C  Mike McGill, S</a:t>
            </a:r>
          </a:p>
          <a:p>
            <a:pPr marL="548626" indent="-411470" fontAlgn="auto">
              <a:spcAft>
                <a:spcPts val="0"/>
              </a:spcAft>
              <a:buClr>
                <a:schemeClr val="tx1">
                  <a:shade val="95000"/>
                </a:schemeClr>
              </a:buClr>
              <a:buNone/>
              <a:defRPr/>
            </a:pPr>
            <a:r>
              <a:rPr lang="en-US" sz="9600" dirty="0"/>
              <a:t>Membership		Lt  Hiller West, S</a:t>
            </a:r>
          </a:p>
          <a:p>
            <a:pPr marL="548626" indent="-411470" fontAlgn="auto">
              <a:spcAft>
                <a:spcPts val="0"/>
              </a:spcAft>
              <a:buClr>
                <a:schemeClr val="tx1">
                  <a:shade val="95000"/>
                </a:schemeClr>
              </a:buClr>
              <a:buNone/>
              <a:defRPr/>
            </a:pPr>
            <a:r>
              <a:rPr lang="en-US" sz="9600" dirty="0"/>
              <a:t>ASEO  		Lt Reg White, P</a:t>
            </a:r>
          </a:p>
          <a:p>
            <a:pPr marL="548626" indent="-411470" fontAlgn="auto">
              <a:spcAft>
                <a:spcPts val="0"/>
              </a:spcAft>
              <a:buClr>
                <a:schemeClr val="tx1">
                  <a:shade val="95000"/>
                </a:schemeClr>
              </a:buClr>
              <a:buNone/>
              <a:defRPr/>
            </a:pPr>
            <a:r>
              <a:rPr lang="en-US" sz="9600" dirty="0"/>
              <a:t>Marketing		Lt Jennifer Geller, P</a:t>
            </a:r>
          </a:p>
          <a:p>
            <a:pPr marL="548626" indent="-411470" fontAlgn="auto">
              <a:spcAft>
                <a:spcPts val="0"/>
              </a:spcAft>
              <a:buClr>
                <a:schemeClr val="tx1">
                  <a:shade val="95000"/>
                </a:schemeClr>
              </a:buClr>
              <a:buNone/>
              <a:defRPr/>
            </a:pPr>
            <a:r>
              <a:rPr lang="en-US" sz="9600" dirty="0"/>
              <a:t>Boating		Lt  Bob Nelson, JN</a:t>
            </a:r>
          </a:p>
          <a:p>
            <a:pPr marL="548626" indent="-411470" fontAlgn="auto">
              <a:spcAft>
                <a:spcPts val="0"/>
              </a:spcAft>
              <a:buClr>
                <a:schemeClr val="tx1">
                  <a:shade val="95000"/>
                </a:schemeClr>
              </a:buClr>
              <a:buNone/>
              <a:defRPr/>
            </a:pPr>
            <a:r>
              <a:rPr lang="en-US" sz="9600" dirty="0"/>
              <a:t>Safety			Lt Jerry Liggett, P</a:t>
            </a:r>
          </a:p>
          <a:p>
            <a:pPr marL="548626" indent="-411470" fontAlgn="auto">
              <a:spcAft>
                <a:spcPts val="0"/>
              </a:spcAft>
              <a:buClr>
                <a:schemeClr val="tx1">
                  <a:shade val="95000"/>
                </a:schemeClr>
              </a:buClr>
              <a:buNone/>
              <a:defRPr/>
            </a:pPr>
            <a:r>
              <a:rPr lang="en-US" sz="7400" b="1" dirty="0"/>
              <a:t>				</a:t>
            </a:r>
          </a:p>
          <a:p>
            <a:pPr marL="548626" indent="-411470" fontAlgn="auto">
              <a:spcAft>
                <a:spcPts val="0"/>
              </a:spcAft>
              <a:buClr>
                <a:schemeClr val="tx1">
                  <a:shade val="95000"/>
                </a:schemeClr>
              </a:buClr>
              <a:buNone/>
              <a:defRPr/>
            </a:pPr>
            <a:r>
              <a:rPr lang="en-US" sz="2600" b="1" dirty="0"/>
              <a:t>				</a:t>
            </a:r>
          </a:p>
          <a:p>
            <a:pPr marL="548626" indent="-411470" fontAlgn="auto">
              <a:spcAft>
                <a:spcPts val="0"/>
              </a:spcAft>
              <a:buClr>
                <a:schemeClr val="tx1">
                  <a:shade val="95000"/>
                </a:schemeClr>
              </a:buClr>
              <a:buNone/>
              <a:defRPr/>
            </a:pPr>
            <a:endParaRPr lang="en-US" sz="2600" b="1" dirty="0"/>
          </a:p>
          <a:p>
            <a:pPr marL="548626" indent="-411470" fontAlgn="auto">
              <a:spcAft>
                <a:spcPts val="0"/>
              </a:spcAft>
              <a:buClr>
                <a:schemeClr val="tx1">
                  <a:shade val="95000"/>
                </a:schemeClr>
              </a:buClr>
              <a:buNone/>
              <a:defRPr/>
            </a:pPr>
            <a:r>
              <a:rPr lang="en-US" sz="2400" dirty="0"/>
              <a:t>				</a:t>
            </a:r>
            <a:endParaRPr lang="en-US" dirty="0"/>
          </a:p>
        </p:txBody>
      </p:sp>
      <p:pic>
        <p:nvPicPr>
          <p:cNvPr id="83972" name="Picture 4" descr="C:\Documents and Settings\Steven Williford\My Documents\My Pictures\SMALWHEL.TIF">
            <a:extLst>
              <a:ext uri="{FF2B5EF4-FFF2-40B4-BE49-F238E27FC236}">
                <a16:creationId xmlns:a16="http://schemas.microsoft.com/office/drawing/2014/main" id="{AB0A90CE-BE50-4850-8C73-64E79EA5D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
            <a:ext cx="14478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976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F348-4781-4AF2-95D3-C9C5A4935B29}"/>
              </a:ext>
            </a:extLst>
          </p:cNvPr>
          <p:cNvSpPr>
            <a:spLocks noGrp="1"/>
          </p:cNvSpPr>
          <p:nvPr>
            <p:ph type="title"/>
          </p:nvPr>
        </p:nvSpPr>
        <p:spPr/>
        <p:txBody>
          <a:bodyPr/>
          <a:lstStyle/>
          <a:p>
            <a:r>
              <a:rPr lang="en-US" dirty="0"/>
              <a:t>2020-2021 Squadron Officers</a:t>
            </a:r>
          </a:p>
        </p:txBody>
      </p:sp>
      <p:sp>
        <p:nvSpPr>
          <p:cNvPr id="3" name="Content Placeholder 2">
            <a:extLst>
              <a:ext uri="{FF2B5EF4-FFF2-40B4-BE49-F238E27FC236}">
                <a16:creationId xmlns:a16="http://schemas.microsoft.com/office/drawing/2014/main" id="{93B54732-C540-498B-AB9F-BF2F1806B723}"/>
              </a:ext>
            </a:extLst>
          </p:cNvPr>
          <p:cNvSpPr>
            <a:spLocks noGrp="1"/>
          </p:cNvSpPr>
          <p:nvPr>
            <p:ph idx="1"/>
          </p:nvPr>
        </p:nvSpPr>
        <p:spPr/>
        <p:txBody>
          <a:bodyPr/>
          <a:lstStyle/>
          <a:p>
            <a:pPr marL="548626" indent="-411470" fontAlgn="auto">
              <a:spcAft>
                <a:spcPts val="0"/>
              </a:spcAft>
              <a:buClr>
                <a:schemeClr val="tx1">
                  <a:shade val="95000"/>
                </a:schemeClr>
              </a:buClr>
              <a:buNone/>
              <a:defRPr/>
            </a:pPr>
            <a:endParaRPr lang="en-US" sz="2400" dirty="0"/>
          </a:p>
          <a:p>
            <a:pPr marL="548626" indent="-411470" fontAlgn="auto">
              <a:spcAft>
                <a:spcPts val="0"/>
              </a:spcAft>
              <a:buClr>
                <a:schemeClr val="tx1">
                  <a:shade val="95000"/>
                </a:schemeClr>
              </a:buClr>
              <a:buNone/>
              <a:defRPr/>
            </a:pPr>
            <a:endParaRPr lang="en-US" sz="2400" dirty="0"/>
          </a:p>
          <a:p>
            <a:pPr marL="548626" indent="-411470" fontAlgn="auto">
              <a:spcAft>
                <a:spcPts val="0"/>
              </a:spcAft>
              <a:buClr>
                <a:schemeClr val="tx1">
                  <a:shade val="95000"/>
                </a:schemeClr>
              </a:buClr>
              <a:buNone/>
              <a:defRPr/>
            </a:pPr>
            <a:r>
              <a:rPr lang="en-US" sz="2800" dirty="0"/>
              <a:t>Members-at-Large	</a:t>
            </a:r>
          </a:p>
          <a:p>
            <a:pPr marL="548626" indent="-411470" fontAlgn="auto">
              <a:spcAft>
                <a:spcPts val="0"/>
              </a:spcAft>
              <a:buClr>
                <a:schemeClr val="tx1">
                  <a:shade val="95000"/>
                </a:schemeClr>
              </a:buClr>
              <a:buNone/>
              <a:defRPr/>
            </a:pPr>
            <a:r>
              <a:rPr lang="en-US" sz="2800" dirty="0"/>
              <a:t>				P/Lt/</a:t>
            </a:r>
            <a:r>
              <a:rPr lang="en-US" sz="2800" dirty="0" err="1"/>
              <a:t>Cdr</a:t>
            </a:r>
            <a:r>
              <a:rPr lang="en-US" sz="2800" dirty="0"/>
              <a:t> Jim Wagner, AP</a:t>
            </a:r>
          </a:p>
          <a:p>
            <a:pPr marL="548626" indent="-411470" fontAlgn="auto">
              <a:spcAft>
                <a:spcPts val="0"/>
              </a:spcAft>
              <a:buClr>
                <a:schemeClr val="tx1">
                  <a:shade val="95000"/>
                </a:schemeClr>
              </a:buClr>
              <a:buNone/>
              <a:defRPr/>
            </a:pPr>
            <a:r>
              <a:rPr lang="en-US" sz="2800" dirty="0"/>
              <a:t>				P/</a:t>
            </a:r>
            <a:r>
              <a:rPr lang="en-US" sz="2800" dirty="0" err="1"/>
              <a:t>Cdr</a:t>
            </a:r>
            <a:r>
              <a:rPr lang="en-US" sz="2800" dirty="0"/>
              <a:t> Mark Casteel, AP</a:t>
            </a:r>
          </a:p>
          <a:p>
            <a:pPr marL="548626" indent="-411470" fontAlgn="auto">
              <a:spcAft>
                <a:spcPts val="0"/>
              </a:spcAft>
              <a:buClr>
                <a:schemeClr val="tx1">
                  <a:shade val="95000"/>
                </a:schemeClr>
              </a:buClr>
              <a:buNone/>
              <a:defRPr/>
            </a:pPr>
            <a:r>
              <a:rPr lang="en-US" sz="2800" dirty="0"/>
              <a:t>				Fred Lemke, JN</a:t>
            </a:r>
          </a:p>
          <a:p>
            <a:pPr marL="548626" indent="-411470" fontAlgn="auto">
              <a:spcAft>
                <a:spcPts val="0"/>
              </a:spcAft>
              <a:buClr>
                <a:schemeClr val="tx1">
                  <a:shade val="95000"/>
                </a:schemeClr>
              </a:buClr>
              <a:buNone/>
              <a:defRPr/>
            </a:pPr>
            <a:r>
              <a:rPr lang="en-US" sz="2800" dirty="0"/>
              <a:t>				</a:t>
            </a:r>
            <a:endParaRPr lang="en-US" dirty="0"/>
          </a:p>
        </p:txBody>
      </p:sp>
    </p:spTree>
    <p:extLst>
      <p:ext uri="{BB962C8B-B14F-4D97-AF65-F5344CB8AC3E}">
        <p14:creationId xmlns:p14="http://schemas.microsoft.com/office/powerpoint/2010/main" val="1328593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B194-CDC2-42FB-AB03-8F823177A0B6}"/>
              </a:ext>
            </a:extLst>
          </p:cNvPr>
          <p:cNvSpPr>
            <a:spLocks noGrp="1"/>
          </p:cNvSpPr>
          <p:nvPr>
            <p:ph type="title"/>
          </p:nvPr>
        </p:nvSpPr>
        <p:spPr/>
        <p:txBody>
          <a:bodyPr>
            <a:normAutofit fontScale="90000"/>
          </a:bodyPr>
          <a:lstStyle/>
          <a:p>
            <a:pPr>
              <a:defRPr/>
            </a:pPr>
            <a:r>
              <a:rPr lang="en-US" dirty="0"/>
              <a:t>Committee Chairs </a:t>
            </a:r>
            <a:br>
              <a:rPr lang="en-US" dirty="0"/>
            </a:br>
            <a:r>
              <a:rPr lang="en-US" dirty="0"/>
              <a:t>2020-2021</a:t>
            </a:r>
          </a:p>
        </p:txBody>
      </p:sp>
      <p:sp>
        <p:nvSpPr>
          <p:cNvPr id="87043" name="Content Placeholder 2">
            <a:extLst>
              <a:ext uri="{FF2B5EF4-FFF2-40B4-BE49-F238E27FC236}">
                <a16:creationId xmlns:a16="http://schemas.microsoft.com/office/drawing/2014/main" id="{0B8E016D-6A8A-473E-998A-89A35ACE66E6}"/>
              </a:ext>
            </a:extLst>
          </p:cNvPr>
          <p:cNvSpPr>
            <a:spLocks noGrp="1"/>
          </p:cNvSpPr>
          <p:nvPr>
            <p:ph idx="1"/>
          </p:nvPr>
        </p:nvSpPr>
        <p:spPr>
          <a:xfrm>
            <a:off x="685800" y="1405597"/>
            <a:ext cx="7772400" cy="4267200"/>
          </a:xfrm>
        </p:spPr>
        <p:txBody>
          <a:bodyPr/>
          <a:lstStyle/>
          <a:p>
            <a:pPr>
              <a:buFont typeface="Wingdings" panose="05000000000000000000" pitchFamily="2" charset="2"/>
              <a:buChar char="q"/>
            </a:pPr>
            <a:r>
              <a:rPr lang="en-US" altLang="en-US" sz="3200" dirty="0"/>
              <a:t>Rules/Bylaws		Bob Nelson, JN</a:t>
            </a:r>
          </a:p>
          <a:p>
            <a:r>
              <a:rPr lang="en-US" altLang="en-US" sz="3200" dirty="0"/>
              <a:t>Coop Charting		Mark Casteel, AP</a:t>
            </a:r>
          </a:p>
          <a:p>
            <a:r>
              <a:rPr lang="en-US" altLang="en-US" sz="3200" dirty="0"/>
              <a:t>Nominating		Jennifer Geller, P </a:t>
            </a:r>
          </a:p>
          <a:p>
            <a:r>
              <a:rPr lang="en-US" altLang="en-US" sz="3200" dirty="0"/>
              <a:t>                                    Hiller West, S</a:t>
            </a:r>
          </a:p>
          <a:p>
            <a:pPr lvl="8"/>
            <a:endParaRPr lang="en-US" altLang="en-US" sz="800" dirty="0"/>
          </a:p>
          <a:p>
            <a:pPr lvl="6"/>
            <a:endParaRPr lang="en-US" altLang="en-US" sz="800" dirty="0"/>
          </a:p>
          <a:p>
            <a:r>
              <a:rPr lang="en-US" altLang="en-US" sz="3200" dirty="0"/>
              <a:t>Safety Checks 		Mark Casteel, AP</a:t>
            </a:r>
          </a:p>
          <a:p>
            <a:r>
              <a:rPr lang="en-US" altLang="en-US" sz="3200" dirty="0"/>
              <a:t>SERAT			Bill Coltrin, S</a:t>
            </a:r>
          </a:p>
          <a:p>
            <a:pPr marL="0" indent="0">
              <a:buNone/>
            </a:pPr>
            <a:endParaRPr lang="en-US" altLang="en-US" dirty="0"/>
          </a:p>
          <a:p>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E95E-9509-48C8-A59E-540972F4D7DB}"/>
              </a:ext>
            </a:extLst>
          </p:cNvPr>
          <p:cNvSpPr>
            <a:spLocks noGrp="1"/>
          </p:cNvSpPr>
          <p:nvPr>
            <p:ph type="title"/>
          </p:nvPr>
        </p:nvSpPr>
        <p:spPr/>
        <p:txBody>
          <a:bodyPr>
            <a:normAutofit fontScale="90000"/>
          </a:bodyPr>
          <a:lstStyle/>
          <a:p>
            <a:pPr>
              <a:defRPr/>
            </a:pPr>
            <a:r>
              <a:rPr lang="en-US" dirty="0"/>
              <a:t>Other Chairs</a:t>
            </a:r>
            <a:br>
              <a:rPr lang="en-US" dirty="0"/>
            </a:br>
            <a:r>
              <a:rPr lang="en-US" dirty="0"/>
              <a:t>2020 - 2021</a:t>
            </a:r>
          </a:p>
        </p:txBody>
      </p:sp>
      <p:sp>
        <p:nvSpPr>
          <p:cNvPr id="88067" name="Content Placeholder 2">
            <a:extLst>
              <a:ext uri="{FF2B5EF4-FFF2-40B4-BE49-F238E27FC236}">
                <a16:creationId xmlns:a16="http://schemas.microsoft.com/office/drawing/2014/main" id="{07183993-91BC-46C2-A385-FBC0F81658B7}"/>
              </a:ext>
            </a:extLst>
          </p:cNvPr>
          <p:cNvSpPr>
            <a:spLocks noGrp="1"/>
          </p:cNvSpPr>
          <p:nvPr>
            <p:ph idx="1"/>
          </p:nvPr>
        </p:nvSpPr>
        <p:spPr/>
        <p:txBody>
          <a:bodyPr/>
          <a:lstStyle/>
          <a:p>
            <a:r>
              <a:rPr lang="en-US" altLang="en-US" sz="3200" dirty="0"/>
              <a:t>Membership		Hiller West, S</a:t>
            </a:r>
          </a:p>
          <a:p>
            <a:r>
              <a:rPr lang="en-US" altLang="en-US" sz="3200" dirty="0"/>
              <a:t>Ops Training	  	Steppe Williford, JN</a:t>
            </a:r>
          </a:p>
          <a:p>
            <a:r>
              <a:rPr lang="en-US" altLang="en-US" sz="3200" dirty="0"/>
              <a:t>Newsletter		 Sue Waters</a:t>
            </a:r>
          </a:p>
          <a:p>
            <a:r>
              <a:rPr lang="en-US" altLang="en-US" sz="3200" dirty="0"/>
              <a:t>Website			Sue Waters</a:t>
            </a:r>
          </a:p>
          <a:p>
            <a:r>
              <a:rPr lang="en-US" altLang="en-US" sz="3200" dirty="0"/>
              <a:t>Facebook		Paula </a:t>
            </a:r>
            <a:r>
              <a:rPr lang="en-US" altLang="en-US" sz="3200" dirty="0" err="1"/>
              <a:t>Mihok</a:t>
            </a:r>
            <a:endParaRPr lang="en-US" altLang="en-US" sz="3200" dirty="0"/>
          </a:p>
          <a:p>
            <a:pPr marL="0" indent="0">
              <a:buNone/>
            </a:pPr>
            <a:endParaRPr lang="en-US" altLang="en-US" dirty="0"/>
          </a:p>
          <a:p>
            <a:endParaRPr lang="en-US" altLang="en-US" dirty="0"/>
          </a:p>
          <a:p>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D9AF-14EA-4E0F-BDA9-63F992800B60}"/>
              </a:ext>
            </a:extLst>
          </p:cNvPr>
          <p:cNvSpPr>
            <a:spLocks noGrp="1"/>
          </p:cNvSpPr>
          <p:nvPr>
            <p:ph type="title"/>
          </p:nvPr>
        </p:nvSpPr>
        <p:spPr/>
        <p:txBody>
          <a:bodyPr/>
          <a:lstStyle/>
          <a:p>
            <a:r>
              <a:rPr lang="en-US" dirty="0"/>
              <a:t>White Spruce, 1932</a:t>
            </a:r>
          </a:p>
        </p:txBody>
      </p:sp>
      <p:pic>
        <p:nvPicPr>
          <p:cNvPr id="5" name="Content Placeholder 4" descr="A boat is docked next to a body of water&#10;&#10;Description automatically generated">
            <a:extLst>
              <a:ext uri="{FF2B5EF4-FFF2-40B4-BE49-F238E27FC236}">
                <a16:creationId xmlns:a16="http://schemas.microsoft.com/office/drawing/2014/main" id="{77B28AC7-DE58-4AF3-8F88-726B7464E6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7200" y="1447800"/>
            <a:ext cx="5689600" cy="4267200"/>
          </a:xfrm>
        </p:spPr>
      </p:pic>
    </p:spTree>
    <p:extLst>
      <p:ext uri="{BB962C8B-B14F-4D97-AF65-F5344CB8AC3E}">
        <p14:creationId xmlns:p14="http://schemas.microsoft.com/office/powerpoint/2010/main" val="2340987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B81B-3CE8-47EA-B3F7-D3E6F71A96D8}"/>
              </a:ext>
            </a:extLst>
          </p:cNvPr>
          <p:cNvSpPr>
            <a:spLocks noGrp="1"/>
          </p:cNvSpPr>
          <p:nvPr>
            <p:ph type="title"/>
          </p:nvPr>
        </p:nvSpPr>
        <p:spPr/>
        <p:txBody>
          <a:bodyPr/>
          <a:lstStyle/>
          <a:p>
            <a:pPr>
              <a:defRPr/>
            </a:pPr>
            <a:r>
              <a:rPr lang="en-US" dirty="0"/>
              <a:t>Key Resources</a:t>
            </a:r>
          </a:p>
        </p:txBody>
      </p:sp>
      <p:sp>
        <p:nvSpPr>
          <p:cNvPr id="119811" name="Content Placeholder 2">
            <a:extLst>
              <a:ext uri="{FF2B5EF4-FFF2-40B4-BE49-F238E27FC236}">
                <a16:creationId xmlns:a16="http://schemas.microsoft.com/office/drawing/2014/main" id="{EE623B0F-7051-46BD-BBB3-0DA7EF467B92}"/>
              </a:ext>
            </a:extLst>
          </p:cNvPr>
          <p:cNvSpPr>
            <a:spLocks noGrp="1"/>
          </p:cNvSpPr>
          <p:nvPr>
            <p:ph idx="1"/>
          </p:nvPr>
        </p:nvSpPr>
        <p:spPr/>
        <p:txBody>
          <a:bodyPr/>
          <a:lstStyle/>
          <a:p>
            <a:r>
              <a:rPr lang="en-US" altLang="en-US" sz="2400" dirty="0"/>
              <a:t>National Website (http://www.usps.org/)</a:t>
            </a:r>
          </a:p>
          <a:p>
            <a:r>
              <a:rPr lang="en-US" altLang="en-US" sz="2400" dirty="0"/>
              <a:t>District 16 Website (https://www.uspsd16.org/)</a:t>
            </a:r>
          </a:p>
          <a:p>
            <a:pPr eaLnBrk="1" hangingPunct="1"/>
            <a:r>
              <a:rPr lang="en-US" altLang="en-US" sz="2400" dirty="0"/>
              <a:t>Squadron Website (</a:t>
            </a:r>
            <a:r>
              <a:rPr lang="en-US" altLang="en-US" sz="2400" dirty="0">
                <a:hlinkClick r:id="rId2">
                  <a:extLst>
                    <a:ext uri="{A12FA001-AC4F-418D-AE19-62706E023703}">
                      <ahyp:hlinkClr xmlns:ahyp="http://schemas.microsoft.com/office/drawing/2018/hyperlinkcolor" val="tx"/>
                    </a:ext>
                  </a:extLst>
                </a:hlinkClick>
              </a:rPr>
              <a:t>https://www.deceptionpasssailandpowersquadron.com</a:t>
            </a:r>
            <a:r>
              <a:rPr lang="en-US" altLang="en-US" sz="2400" dirty="0"/>
              <a:t>)</a:t>
            </a:r>
            <a:endParaRPr lang="en-US" altLang="en-US" sz="1800" dirty="0"/>
          </a:p>
          <a:p>
            <a:pPr eaLnBrk="1" hangingPunct="1"/>
            <a:r>
              <a:rPr lang="en-US" altLang="en-US" sz="2400" dirty="0"/>
              <a:t>Squadron Officers</a:t>
            </a:r>
          </a:p>
          <a:p>
            <a:pPr eaLnBrk="1" hangingPunct="1"/>
            <a:r>
              <a:rPr lang="en-US" altLang="en-US" sz="2400" dirty="0"/>
              <a:t>Past Squadron Officers</a:t>
            </a:r>
          </a:p>
          <a:p>
            <a:pPr eaLnBrk="1" hangingPunct="1"/>
            <a:r>
              <a:rPr lang="en-US" altLang="en-US" sz="2400" dirty="0"/>
              <a:t>Mentors</a:t>
            </a:r>
          </a:p>
          <a:p>
            <a:pPr eaLnBrk="1" hangingPunct="1"/>
            <a:r>
              <a:rPr lang="en-US" altLang="en-US" sz="2400" dirty="0"/>
              <a:t>Spindrift</a:t>
            </a:r>
          </a:p>
          <a:p>
            <a:pPr eaLnBrk="1" hangingPunct="1"/>
            <a:r>
              <a:rPr lang="en-US" altLang="en-US" sz="2400" dirty="0"/>
              <a:t>Member contact info under Member info on DPSPS website</a:t>
            </a:r>
          </a:p>
          <a:p>
            <a:endParaRPr lang="en-US" altLang="en-US" dirty="0"/>
          </a:p>
        </p:txBody>
      </p:sp>
      <p:pic>
        <p:nvPicPr>
          <p:cNvPr id="119812" name="Picture 4" descr="C:\Documents and Settings\Steven Williford\My Documents\My Pictures\SMALWHEL.TIF">
            <a:extLst>
              <a:ext uri="{FF2B5EF4-FFF2-40B4-BE49-F238E27FC236}">
                <a16:creationId xmlns:a16="http://schemas.microsoft.com/office/drawing/2014/main" id="{828B55B3-9DA2-497B-810C-F5C09E7E6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
            <a:ext cx="14478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D920-7F9D-4BFA-8C30-8CD45374CA18}"/>
              </a:ext>
            </a:extLst>
          </p:cNvPr>
          <p:cNvSpPr>
            <a:spLocks noGrp="1"/>
          </p:cNvSpPr>
          <p:nvPr>
            <p:ph type="title"/>
          </p:nvPr>
        </p:nvSpPr>
        <p:spPr/>
        <p:txBody>
          <a:bodyPr/>
          <a:lstStyle/>
          <a:p>
            <a:r>
              <a:rPr lang="en-US" dirty="0"/>
              <a:t>Membership Number &amp; Pin</a:t>
            </a:r>
          </a:p>
        </p:txBody>
      </p:sp>
      <p:sp>
        <p:nvSpPr>
          <p:cNvPr id="3" name="Content Placeholder 2">
            <a:extLst>
              <a:ext uri="{FF2B5EF4-FFF2-40B4-BE49-F238E27FC236}">
                <a16:creationId xmlns:a16="http://schemas.microsoft.com/office/drawing/2014/main" id="{7DF9B785-3FF1-4B3F-B5C1-FDB0E2BA9257}"/>
              </a:ext>
            </a:extLst>
          </p:cNvPr>
          <p:cNvSpPr>
            <a:spLocks noGrp="1"/>
          </p:cNvSpPr>
          <p:nvPr>
            <p:ph idx="1"/>
          </p:nvPr>
        </p:nvSpPr>
        <p:spPr/>
        <p:txBody>
          <a:bodyPr/>
          <a:lstStyle/>
          <a:p>
            <a:r>
              <a:rPr lang="en-US" sz="3200" dirty="0"/>
              <a:t>Each new member is assigned a membership number.</a:t>
            </a:r>
          </a:p>
          <a:p>
            <a:r>
              <a:rPr lang="en-US" sz="3200" dirty="0"/>
              <a:t>That number is on your membership certificate.  SAVE IT!!</a:t>
            </a:r>
          </a:p>
          <a:p>
            <a:r>
              <a:rPr lang="en-US" sz="3200" dirty="0"/>
              <a:t>You need it to enroll in courses</a:t>
            </a:r>
          </a:p>
          <a:p>
            <a:r>
              <a:rPr lang="en-US" sz="3200" dirty="0"/>
              <a:t>Also you are given a Pin number.</a:t>
            </a:r>
          </a:p>
          <a:p>
            <a:r>
              <a:rPr lang="en-US" sz="3200" dirty="0"/>
              <a:t>Need Pin number to access member websites.  SAVE IT!!</a:t>
            </a:r>
          </a:p>
        </p:txBody>
      </p:sp>
    </p:spTree>
    <p:extLst>
      <p:ext uri="{BB962C8B-B14F-4D97-AF65-F5344CB8AC3E}">
        <p14:creationId xmlns:p14="http://schemas.microsoft.com/office/powerpoint/2010/main" val="1856871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sz="quarter"/>
          </p:nvPr>
        </p:nvSpPr>
        <p:spPr>
          <a:xfrm>
            <a:off x="928690" y="1214439"/>
            <a:ext cx="7329487" cy="2271712"/>
          </a:xfrm>
        </p:spPr>
        <p:txBody>
          <a:bodyPr>
            <a:noAutofit/>
          </a:bodyPr>
          <a:lstStyle/>
          <a:p>
            <a:br>
              <a:rPr lang="en-US" dirty="0"/>
            </a:br>
            <a:br>
              <a:rPr lang="en-US" dirty="0"/>
            </a:br>
            <a:br>
              <a:rPr lang="en-US" dirty="0"/>
            </a:br>
            <a:br>
              <a:rPr lang="en-US" dirty="0"/>
            </a:br>
            <a:br>
              <a:rPr lang="en-US" dirty="0"/>
            </a:br>
            <a:r>
              <a:rPr lang="en-US" dirty="0"/>
              <a:t>United States Power Squadrons®</a:t>
            </a:r>
            <a:br>
              <a:rPr lang="en-US" dirty="0"/>
            </a:br>
            <a:br>
              <a:rPr lang="en-US" dirty="0"/>
            </a:br>
            <a:r>
              <a:rPr lang="en-US" b="1" dirty="0"/>
              <a:t>WWW.USPS.ORG</a:t>
            </a:r>
            <a:br>
              <a:rPr lang="en-US" b="1" dirty="0"/>
            </a:br>
            <a:br>
              <a:rPr lang="en-US" dirty="0"/>
            </a:br>
            <a:r>
              <a:rPr lang="en-US" sz="3200" b="1" dirty="0"/>
              <a:t>Deception Pass Sail &amp; Power Squadron</a:t>
            </a:r>
            <a:br>
              <a:rPr lang="en-US" sz="3200" dirty="0"/>
            </a:br>
            <a:r>
              <a:rPr lang="en-US" sz="3200" b="1" dirty="0"/>
              <a:t>https://www.deceptionpasssailandpowersquadron.com</a:t>
            </a:r>
            <a:br>
              <a:rPr lang="en-US" sz="3200" dirty="0"/>
            </a:br>
            <a:br>
              <a:rPr lang="en-US" dirty="0"/>
            </a:br>
            <a:br>
              <a:rPr lang="en-US" dirty="0"/>
            </a:br>
            <a:br>
              <a:rPr lang="en-US" dirty="0"/>
            </a:br>
            <a:br>
              <a:rPr lang="en-US" dirty="0"/>
            </a:br>
            <a:r>
              <a:rPr lang="en-US" sz="1800" dirty="0"/>
              <a:t>And follow us 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623" y="4553934"/>
            <a:ext cx="702805" cy="7028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159" y="4553935"/>
            <a:ext cx="702805" cy="702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04"/>
    </mc:Choice>
    <mc:Fallback xmlns="">
      <p:transition spd="slow" advTm="1080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5222-9964-45B9-8263-04FEF0476301}"/>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711931D6-2ADF-4AAD-A04A-C6A6197E9655}"/>
              </a:ext>
            </a:extLst>
          </p:cNvPr>
          <p:cNvSpPr>
            <a:spLocks noGrp="1"/>
          </p:cNvSpPr>
          <p:nvPr>
            <p:ph idx="1"/>
          </p:nvPr>
        </p:nvSpPr>
        <p:spPr/>
        <p:txBody>
          <a:bodyPr/>
          <a:lstStyle/>
          <a:p>
            <a:pPr marL="457189" lvl="1" indent="0">
              <a:buNone/>
            </a:pPr>
            <a:r>
              <a:rPr lang="en-US" dirty="0"/>
              <a:t>Questions</a:t>
            </a:r>
          </a:p>
          <a:p>
            <a:pPr marL="457189" lvl="1" indent="0">
              <a:buNone/>
            </a:pPr>
            <a:r>
              <a:rPr lang="en-US" dirty="0"/>
              <a:t>		What is missing?</a:t>
            </a:r>
          </a:p>
          <a:p>
            <a:pPr marL="457189" lvl="1" indent="0">
              <a:buNone/>
            </a:pPr>
            <a:r>
              <a:rPr lang="en-US" dirty="0"/>
              <a:t>		What did you like?</a:t>
            </a:r>
          </a:p>
          <a:p>
            <a:pPr marL="457189" lvl="1" indent="0">
              <a:buNone/>
            </a:pPr>
            <a:r>
              <a:rPr lang="en-US" dirty="0"/>
              <a:t>		What did you think needs 				improvement?</a:t>
            </a:r>
          </a:p>
          <a:p>
            <a:pPr marL="457189" lvl="1" indent="0">
              <a:buNone/>
            </a:pPr>
            <a:r>
              <a:rPr lang="en-US"/>
              <a:t>Discussion</a:t>
            </a:r>
            <a:endParaRPr lang="en-US" dirty="0"/>
          </a:p>
          <a:p>
            <a:pPr marL="1200121" lvl="3" indent="0">
              <a:buNone/>
            </a:pPr>
            <a:r>
              <a:rPr lang="en-US" sz="3200" dirty="0"/>
              <a:t>What do you need now from DPSPS?</a:t>
            </a:r>
          </a:p>
          <a:p>
            <a:pPr lvl="1"/>
            <a:endParaRPr lang="en-US" dirty="0"/>
          </a:p>
        </p:txBody>
      </p:sp>
    </p:spTree>
    <p:extLst>
      <p:ext uri="{BB962C8B-B14F-4D97-AF65-F5344CB8AC3E}">
        <p14:creationId xmlns:p14="http://schemas.microsoft.com/office/powerpoint/2010/main" val="80855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1464-1901-4D6F-B4F4-FB2C08AED2B7}"/>
              </a:ext>
            </a:extLst>
          </p:cNvPr>
          <p:cNvSpPr>
            <a:spLocks noGrp="1"/>
          </p:cNvSpPr>
          <p:nvPr>
            <p:ph type="title"/>
          </p:nvPr>
        </p:nvSpPr>
        <p:spPr/>
        <p:txBody>
          <a:bodyPr/>
          <a:lstStyle/>
          <a:p>
            <a:r>
              <a:rPr lang="en-US" b="1" dirty="0"/>
              <a:t>United States Power Squadron Early History</a:t>
            </a:r>
            <a:endParaRPr lang="en-US" dirty="0"/>
          </a:p>
        </p:txBody>
      </p:sp>
      <p:pic>
        <p:nvPicPr>
          <p:cNvPr id="5" name="Content Placeholder 7">
            <a:extLst>
              <a:ext uri="{FF2B5EF4-FFF2-40B4-BE49-F238E27FC236}">
                <a16:creationId xmlns:a16="http://schemas.microsoft.com/office/drawing/2014/main" id="{EF7F1EDF-1523-41B0-9B38-F2626D7E5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632" y="2109018"/>
            <a:ext cx="6504039" cy="3465871"/>
          </a:xfrm>
        </p:spPr>
      </p:pic>
    </p:spTree>
    <p:extLst>
      <p:ext uri="{BB962C8B-B14F-4D97-AF65-F5344CB8AC3E}">
        <p14:creationId xmlns:p14="http://schemas.microsoft.com/office/powerpoint/2010/main" val="81346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CE144-CE42-40D6-8FE8-187F0A629701}"/>
              </a:ext>
            </a:extLst>
          </p:cNvPr>
          <p:cNvSpPr>
            <a:spLocks noGrp="1"/>
          </p:cNvSpPr>
          <p:nvPr>
            <p:ph type="sldNum" sz="quarter" idx="12"/>
          </p:nvPr>
        </p:nvSpPr>
        <p:spPr/>
        <p:txBody>
          <a:bodyPr/>
          <a:lstStyle/>
          <a:p>
            <a:fld id="{C18CC366-7D9B-43F1-93AB-8978051AB5E1}" type="slidenum">
              <a:rPr lang="en-US" smtClean="0"/>
              <a:t>7</a:t>
            </a:fld>
            <a:endParaRPr lang="en-US"/>
          </a:p>
        </p:txBody>
      </p:sp>
      <p:sp>
        <p:nvSpPr>
          <p:cNvPr id="3" name="Rectangle 2">
            <a:extLst>
              <a:ext uri="{FF2B5EF4-FFF2-40B4-BE49-F238E27FC236}">
                <a16:creationId xmlns:a16="http://schemas.microsoft.com/office/drawing/2014/main" id="{E4636753-AD7E-40F3-9CD3-0C6A7A9F21C2}"/>
              </a:ext>
            </a:extLst>
          </p:cNvPr>
          <p:cNvSpPr/>
          <p:nvPr/>
        </p:nvSpPr>
        <p:spPr>
          <a:xfrm>
            <a:off x="412954" y="1578076"/>
            <a:ext cx="8096865" cy="4278094"/>
          </a:xfrm>
          <a:prstGeom prst="rect">
            <a:avLst/>
          </a:prstGeom>
        </p:spPr>
        <p:txBody>
          <a:bodyPr wrap="square">
            <a:spAutoFit/>
          </a:bodyPr>
          <a:lstStyle/>
          <a:p>
            <a:pPr marL="285750" indent="-285750">
              <a:buFont typeface="Arial" panose="020B0604020202020204" pitchFamily="34" charset="0"/>
              <a:buChar char="•"/>
            </a:pPr>
            <a:r>
              <a:rPr lang="en-US" sz="2000" b="1" dirty="0"/>
              <a:t>October 1912:  </a:t>
            </a:r>
            <a:r>
              <a:rPr lang="en-US" sz="2000" dirty="0"/>
              <a:t>Boston Yacht Club Rear Commodore Roger Upton petitioned the  Executive Committee to officially establish a, “Power Boat Division”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b="1" dirty="0"/>
              <a:t>January 1913:  </a:t>
            </a:r>
            <a:r>
              <a:rPr lang="en-US" sz="2000" dirty="0"/>
              <a:t>Name changed to "Power Squadron"</a:t>
            </a:r>
          </a:p>
          <a:p>
            <a:pPr marL="742950" lvl="1" indent="-285750">
              <a:buFont typeface="Arial" panose="020B0604020202020204" pitchFamily="34" charset="0"/>
              <a:buChar char="•"/>
            </a:pPr>
            <a:r>
              <a:rPr lang="en-US" dirty="0"/>
              <a:t>United States laws governing navigation applied only to steam vessels, governed by a board of steamboat inspectors who were old, crusty, sea-going men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Franklin Delano Roosevelt, then assistant secretary of the Navy and an honorary member of the Boston Yacht Club, had observed Power Squadron drills</a:t>
            </a:r>
          </a:p>
        </p:txBody>
      </p:sp>
      <p:sp>
        <p:nvSpPr>
          <p:cNvPr id="4" name="Rectangle 3">
            <a:extLst>
              <a:ext uri="{FF2B5EF4-FFF2-40B4-BE49-F238E27FC236}">
                <a16:creationId xmlns:a16="http://schemas.microsoft.com/office/drawing/2014/main" id="{3A461FB0-5607-4C40-B61B-DAFFB2AB57F3}"/>
              </a:ext>
            </a:extLst>
          </p:cNvPr>
          <p:cNvSpPr/>
          <p:nvPr/>
        </p:nvSpPr>
        <p:spPr>
          <a:xfrm>
            <a:off x="2728450" y="398207"/>
            <a:ext cx="4055807" cy="954107"/>
          </a:xfrm>
          <a:prstGeom prst="rect">
            <a:avLst/>
          </a:prstGeom>
        </p:spPr>
        <p:txBody>
          <a:bodyPr wrap="square">
            <a:spAutoFit/>
          </a:bodyPr>
          <a:lstStyle/>
          <a:p>
            <a:r>
              <a:rPr lang="en-US" sz="2800" b="1" dirty="0">
                <a:solidFill>
                  <a:schemeClr val="accent6">
                    <a:lumMod val="60000"/>
                    <a:lumOff val="40000"/>
                  </a:schemeClr>
                </a:solidFill>
              </a:rPr>
              <a:t>United States Power Squadron Early History</a:t>
            </a:r>
            <a:endParaRPr lang="en-US" sz="2800" dirty="0">
              <a:solidFill>
                <a:schemeClr val="accent6">
                  <a:lumMod val="60000"/>
                  <a:lumOff val="40000"/>
                </a:schemeClr>
              </a:solidFill>
            </a:endParaRPr>
          </a:p>
        </p:txBody>
      </p:sp>
    </p:spTree>
    <p:extLst>
      <p:ext uri="{BB962C8B-B14F-4D97-AF65-F5344CB8AC3E}">
        <p14:creationId xmlns:p14="http://schemas.microsoft.com/office/powerpoint/2010/main" val="122256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D128-06EA-4B8D-8A77-4046925E472A}"/>
              </a:ext>
            </a:extLst>
          </p:cNvPr>
          <p:cNvSpPr>
            <a:spLocks noGrp="1"/>
          </p:cNvSpPr>
          <p:nvPr>
            <p:ph type="title"/>
          </p:nvPr>
        </p:nvSpPr>
        <p:spPr/>
        <p:txBody>
          <a:bodyPr/>
          <a:lstStyle/>
          <a:p>
            <a:pPr algn="ctr"/>
            <a:r>
              <a:rPr lang="en-US" b="1" dirty="0"/>
              <a:t>United States Power Squadron</a:t>
            </a:r>
            <a:br>
              <a:rPr lang="en-US" b="1" dirty="0"/>
            </a:br>
            <a:r>
              <a:rPr lang="en-US" b="1" dirty="0"/>
              <a:t>Then &amp; Now</a:t>
            </a:r>
            <a:endParaRPr lang="en-US" dirty="0"/>
          </a:p>
        </p:txBody>
      </p:sp>
      <p:sp>
        <p:nvSpPr>
          <p:cNvPr id="3" name="Content Placeholder 2">
            <a:extLst>
              <a:ext uri="{FF2B5EF4-FFF2-40B4-BE49-F238E27FC236}">
                <a16:creationId xmlns:a16="http://schemas.microsoft.com/office/drawing/2014/main" id="{EA2A1787-548F-4B02-8DB3-32DAA6AA09C6}"/>
              </a:ext>
            </a:extLst>
          </p:cNvPr>
          <p:cNvSpPr>
            <a:spLocks noGrp="1"/>
          </p:cNvSpPr>
          <p:nvPr>
            <p:ph idx="1"/>
          </p:nvPr>
        </p:nvSpPr>
        <p:spPr>
          <a:xfrm>
            <a:off x="628650" y="1690688"/>
            <a:ext cx="8058150" cy="5030152"/>
          </a:xfrm>
        </p:spPr>
        <p:txBody>
          <a:bodyPr>
            <a:normAutofit/>
          </a:bodyPr>
          <a:lstStyle/>
          <a:p>
            <a:pPr marL="285750" indent="-285750" defTabSz="457200"/>
            <a:r>
              <a:rPr lang="en-US" sz="2000" b="1" dirty="0"/>
              <a:t>World Wars I &amp; II:  </a:t>
            </a:r>
            <a:r>
              <a:rPr lang="en-US" sz="2000" dirty="0"/>
              <a:t>FDR (as Assistant Secretary and again as President)</a:t>
            </a:r>
          </a:p>
          <a:p>
            <a:pPr marL="742950" lvl="1" indent="-285750" defTabSz="457200"/>
            <a:r>
              <a:rPr lang="en-US" sz="2400" dirty="0"/>
              <a:t>Volunteered the entire USPS instructional program for the training of men for naval coastal defense  (477 members, 20 Squadrons)</a:t>
            </a:r>
          </a:p>
          <a:p>
            <a:pPr marL="742950" lvl="1" indent="-285750" defTabSz="457200"/>
            <a:r>
              <a:rPr lang="en-US" sz="2400" dirty="0"/>
              <a:t>Schools were organized by local squadrons in New York City, Boston, Detroit, Newburgh,  New Haven and Washington, D.C. </a:t>
            </a:r>
          </a:p>
          <a:p>
            <a:pPr marL="742950" lvl="1" indent="-285750" defTabSz="457200"/>
            <a:r>
              <a:rPr lang="en-US" sz="2400" dirty="0"/>
              <a:t>Over 8,000 men who attended these classes entered the armed services and, based in significant part on the quality of their USPS training, many were appointed officers</a:t>
            </a:r>
          </a:p>
          <a:p>
            <a:pPr marL="742950" lvl="1" indent="-285750" defTabSz="457200"/>
            <a:endParaRPr lang="en-US" sz="900" dirty="0"/>
          </a:p>
          <a:p>
            <a:pPr marL="742950" lvl="1" indent="-285750" defTabSz="457200"/>
            <a:r>
              <a:rPr lang="en-US" sz="1400" dirty="0"/>
              <a:t>A parallel organization, Canadian Power and Sail Squadrons, with which we maintain close cooperation, flourishes in Canada</a:t>
            </a:r>
            <a:endParaRPr lang="en-US" sz="900" dirty="0"/>
          </a:p>
        </p:txBody>
      </p:sp>
    </p:spTree>
    <p:extLst>
      <p:ext uri="{BB962C8B-B14F-4D97-AF65-F5344CB8AC3E}">
        <p14:creationId xmlns:p14="http://schemas.microsoft.com/office/powerpoint/2010/main" val="129558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2284-B788-4F12-86E7-00E8A7C6A07D}"/>
              </a:ext>
            </a:extLst>
          </p:cNvPr>
          <p:cNvSpPr>
            <a:spLocks noGrp="1"/>
          </p:cNvSpPr>
          <p:nvPr>
            <p:ph type="title"/>
          </p:nvPr>
        </p:nvSpPr>
        <p:spPr/>
        <p:txBody>
          <a:bodyPr/>
          <a:lstStyle/>
          <a:p>
            <a:r>
              <a:rPr lang="en-US" b="1" dirty="0"/>
              <a:t>United States Power Squadron</a:t>
            </a:r>
            <a:br>
              <a:rPr lang="en-US" b="1" dirty="0"/>
            </a:br>
            <a:r>
              <a:rPr lang="en-US" b="1" dirty="0"/>
              <a:t>Then &amp; Now</a:t>
            </a:r>
            <a:endParaRPr lang="en-US" dirty="0"/>
          </a:p>
        </p:txBody>
      </p:sp>
      <p:sp>
        <p:nvSpPr>
          <p:cNvPr id="3" name="Content Placeholder 2">
            <a:extLst>
              <a:ext uri="{FF2B5EF4-FFF2-40B4-BE49-F238E27FC236}">
                <a16:creationId xmlns:a16="http://schemas.microsoft.com/office/drawing/2014/main" id="{E698F3F4-A620-422E-8481-F313DBC3587E}"/>
              </a:ext>
            </a:extLst>
          </p:cNvPr>
          <p:cNvSpPr>
            <a:spLocks noGrp="1"/>
          </p:cNvSpPr>
          <p:nvPr>
            <p:ph idx="1"/>
          </p:nvPr>
        </p:nvSpPr>
        <p:spPr/>
        <p:txBody>
          <a:bodyPr/>
          <a:lstStyle/>
          <a:p>
            <a:pPr marL="285750" indent="-285750" defTabSz="457200"/>
            <a:r>
              <a:rPr lang="en-US" sz="2000" b="1" dirty="0"/>
              <a:t>September 1989:  </a:t>
            </a:r>
            <a:r>
              <a:rPr lang="en-US" sz="2000" dirty="0"/>
              <a:t>President George Bush signed a proclamation honoring USPS</a:t>
            </a:r>
          </a:p>
          <a:p>
            <a:pPr marL="285750" indent="-285750" defTabSz="457200"/>
            <a:r>
              <a:rPr lang="en-US" sz="2000" b="1" dirty="0"/>
              <a:t>Today:  </a:t>
            </a:r>
            <a:r>
              <a:rPr lang="en-US" sz="2000" dirty="0"/>
              <a:t>Started as a club-within-a-club in the early 1900s, USPS today is a private, self-supporting, non-profit, fraternal boating organization with an incomparable record of achievement</a:t>
            </a:r>
          </a:p>
          <a:p>
            <a:pPr marL="742950" lvl="1" indent="-285750" defTabSz="457200"/>
            <a:r>
              <a:rPr lang="en-US" sz="2000" dirty="0"/>
              <a:t>No other enterprise can boast of more dedicated or more productive members who have given generously of their time and resources to educate each other in all aspects of boating, and to promoting the cause of safe boating through public courses and other civic services</a:t>
            </a:r>
          </a:p>
          <a:p>
            <a:pPr marL="742950" lvl="1" indent="-285750" defTabSz="457200"/>
            <a:r>
              <a:rPr lang="en-US" sz="2000" dirty="0"/>
              <a:t>A roster of seven squadrons in 1914 has now grown to well over 450 units operating in the continental United States, Hawaii, Puerto Rico, and Japan</a:t>
            </a:r>
          </a:p>
          <a:p>
            <a:endParaRPr lang="en-US" dirty="0"/>
          </a:p>
        </p:txBody>
      </p:sp>
    </p:spTree>
    <p:extLst>
      <p:ext uri="{BB962C8B-B14F-4D97-AF65-F5344CB8AC3E}">
        <p14:creationId xmlns:p14="http://schemas.microsoft.com/office/powerpoint/2010/main" val="586018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ags/tag2.xml><?xml version="1.0" encoding="utf-8"?>
<p:tagLst xmlns:a="http://schemas.openxmlformats.org/drawingml/2006/main" xmlns:r="http://schemas.openxmlformats.org/officeDocument/2006/relationships" xmlns:p="http://schemas.openxmlformats.org/presentationml/2006/main">
  <p:tag name="TIMING" val="|3.1|2.3|2|1.8|1.7|1.6|1.6"/>
</p:tagLst>
</file>

<file path=ppt/theme/theme1.xml><?xml version="1.0" encoding="utf-8"?>
<a:theme xmlns:a="http://schemas.openxmlformats.org/drawingml/2006/main" name="DA USPS-FORT MACON ORIENTATION">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olStrat Briefing.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 USPS-FORT MACON ORIENTATION</Template>
  <TotalTime>942</TotalTime>
  <Words>1516</Words>
  <Application>Microsoft Office PowerPoint</Application>
  <PresentationFormat>Letter Paper (8.5x11 in)</PresentationFormat>
  <Paragraphs>279</Paragraphs>
  <Slides>53</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Arial</vt:lpstr>
      <vt:lpstr>Calibri</vt:lpstr>
      <vt:lpstr>Monotype Sorts</vt:lpstr>
      <vt:lpstr>Times New Roman</vt:lpstr>
      <vt:lpstr>Wingdings</vt:lpstr>
      <vt:lpstr>DA USPS-FORT MACON ORIENTATION</vt:lpstr>
      <vt:lpstr>PDF Document</vt:lpstr>
      <vt:lpstr>Welcome to the United States Power Squadrons®  We ARE America’s Boating Club® For Boaters by Boaters</vt:lpstr>
      <vt:lpstr>OUR MISSION</vt:lpstr>
      <vt:lpstr>DPSPS NEW MEMBER ORIENTATION</vt:lpstr>
      <vt:lpstr>Who Are We?</vt:lpstr>
      <vt:lpstr>White Spruce, 1932</vt:lpstr>
      <vt:lpstr>United States Power Squadron Early History</vt:lpstr>
      <vt:lpstr>PowerPoint Presentation</vt:lpstr>
      <vt:lpstr>United States Power Squadron Then &amp; Now</vt:lpstr>
      <vt:lpstr>United States Power Squadron Then &amp; Now</vt:lpstr>
      <vt:lpstr>DPSPS Organization</vt:lpstr>
      <vt:lpstr>United States Power Squadrons®</vt:lpstr>
      <vt:lpstr>Boating Education Your Way</vt:lpstr>
      <vt:lpstr>Courses</vt:lpstr>
      <vt:lpstr>Two Hour Seminars</vt:lpstr>
      <vt:lpstr>Boat Operator Certification</vt:lpstr>
      <vt:lpstr>Save on Boat Insurance</vt:lpstr>
      <vt:lpstr>Save on Boating Products</vt:lpstr>
      <vt:lpstr>National Benefits, online seminars and courses, etc. can be found on   Americasboatingclub.org</vt:lpstr>
      <vt:lpstr>Capella, 1979 Flying Dutchman (Mike McGill/Carolyn Brady) Baba 35, Capella</vt:lpstr>
      <vt:lpstr>District 16</vt:lpstr>
      <vt:lpstr>District 16 Member Benefits </vt:lpstr>
      <vt:lpstr>District 16</vt:lpstr>
      <vt:lpstr> History of DPSPS</vt:lpstr>
      <vt:lpstr>Deception Pass Sail &amp; Power Squadron</vt:lpstr>
      <vt:lpstr>2020-2021 Education Schedule</vt:lpstr>
      <vt:lpstr>SEMINARS WE OFFIER</vt:lpstr>
      <vt:lpstr>Capella, 1979 Flying Dutchman (Mike McGill/Carolyn Brady) Baba 35  Capella</vt:lpstr>
      <vt:lpstr>PowerPoint Presentation</vt:lpstr>
      <vt:lpstr>PowerPoint Presentation</vt:lpstr>
      <vt:lpstr>PowerPoint Presentation</vt:lpstr>
      <vt:lpstr>PowerPoint Presentation</vt:lpstr>
      <vt:lpstr>PowerPoint Presentation</vt:lpstr>
      <vt:lpstr>Shrimping Seminar!</vt:lpstr>
      <vt:lpstr>PowerPoint Presentation</vt:lpstr>
      <vt:lpstr>PowerPoint Presentation</vt:lpstr>
      <vt:lpstr>PowerPoint Presentation</vt:lpstr>
      <vt:lpstr>PowerPoint Presentation</vt:lpstr>
      <vt:lpstr>FUN  STUFF!</vt:lpstr>
      <vt:lpstr>Squadron Meetings</vt:lpstr>
      <vt:lpstr>TYPICAL DINNER SPEAKERS</vt:lpstr>
      <vt:lpstr>Deception Pass Sail &amp; Power Squadron</vt:lpstr>
      <vt:lpstr>Anacortes Boat Show</vt:lpstr>
      <vt:lpstr>Holland Happenings!</vt:lpstr>
      <vt:lpstr>Our favorite Pirate!</vt:lpstr>
      <vt:lpstr>Change of Watch</vt:lpstr>
      <vt:lpstr>2020-2021 Squadron Officers</vt:lpstr>
      <vt:lpstr>2020-2021 Squadron Officers</vt:lpstr>
      <vt:lpstr>Committee Chairs  2020-2021</vt:lpstr>
      <vt:lpstr>Other Chairs 2020 - 2021</vt:lpstr>
      <vt:lpstr>Key Resources</vt:lpstr>
      <vt:lpstr>Membership Number &amp; Pin</vt:lpstr>
      <vt:lpstr>     United States Power Squadrons®  WWW.USPS.ORG  Deception Pass Sail &amp; Power Squadron https://www.deceptionpasssailandpowersquadron.com     And follow us on:</vt:lpstr>
      <vt:lpstr>What’s Next?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Power Squadrons®</dc:title>
  <dc:creator>David</dc:creator>
  <cp:lastModifiedBy>Pat Waters</cp:lastModifiedBy>
  <cp:revision>261</cp:revision>
  <cp:lastPrinted>2020-02-10T22:21:53Z</cp:lastPrinted>
  <dcterms:created xsi:type="dcterms:W3CDTF">2017-03-27T12:12:48Z</dcterms:created>
  <dcterms:modified xsi:type="dcterms:W3CDTF">2020-10-30T17:48:28Z</dcterms:modified>
</cp:coreProperties>
</file>